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0"/>
  </p:notesMasterIdLst>
  <p:handoutMasterIdLst>
    <p:handoutMasterId r:id="rId81"/>
  </p:handoutMasterIdLst>
  <p:sldIdLst>
    <p:sldId id="256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07" r:id="rId19"/>
    <p:sldId id="309" r:id="rId20"/>
    <p:sldId id="310" r:id="rId21"/>
    <p:sldId id="312" r:id="rId22"/>
    <p:sldId id="311" r:id="rId23"/>
    <p:sldId id="308" r:id="rId24"/>
    <p:sldId id="313" r:id="rId25"/>
    <p:sldId id="314" r:id="rId26"/>
    <p:sldId id="315" r:id="rId27"/>
    <p:sldId id="316" r:id="rId28"/>
    <p:sldId id="317" r:id="rId29"/>
    <p:sldId id="318" r:id="rId30"/>
    <p:sldId id="321" r:id="rId31"/>
    <p:sldId id="320" r:id="rId32"/>
    <p:sldId id="327" r:id="rId33"/>
    <p:sldId id="319" r:id="rId34"/>
    <p:sldId id="322" r:id="rId35"/>
    <p:sldId id="323" r:id="rId36"/>
    <p:sldId id="324" r:id="rId37"/>
    <p:sldId id="325" r:id="rId38"/>
    <p:sldId id="326" r:id="rId39"/>
    <p:sldId id="328" r:id="rId40"/>
    <p:sldId id="330" r:id="rId41"/>
    <p:sldId id="329" r:id="rId42"/>
    <p:sldId id="331" r:id="rId43"/>
    <p:sldId id="332" r:id="rId44"/>
    <p:sldId id="333" r:id="rId45"/>
    <p:sldId id="334" r:id="rId46"/>
    <p:sldId id="335" r:id="rId47"/>
    <p:sldId id="336" r:id="rId48"/>
    <p:sldId id="337" r:id="rId49"/>
    <p:sldId id="338" r:id="rId50"/>
    <p:sldId id="339" r:id="rId51"/>
    <p:sldId id="341" r:id="rId52"/>
    <p:sldId id="340" r:id="rId53"/>
    <p:sldId id="343" r:id="rId54"/>
    <p:sldId id="345" r:id="rId55"/>
    <p:sldId id="344" r:id="rId56"/>
    <p:sldId id="346" r:id="rId57"/>
    <p:sldId id="342" r:id="rId58"/>
    <p:sldId id="348" r:id="rId59"/>
    <p:sldId id="347" r:id="rId60"/>
    <p:sldId id="349" r:id="rId61"/>
    <p:sldId id="350" r:id="rId62"/>
    <p:sldId id="351" r:id="rId63"/>
    <p:sldId id="352" r:id="rId64"/>
    <p:sldId id="353" r:id="rId65"/>
    <p:sldId id="354" r:id="rId66"/>
    <p:sldId id="355" r:id="rId67"/>
    <p:sldId id="356" r:id="rId68"/>
    <p:sldId id="357" r:id="rId69"/>
    <p:sldId id="358" r:id="rId70"/>
    <p:sldId id="359" r:id="rId71"/>
    <p:sldId id="360" r:id="rId72"/>
    <p:sldId id="362" r:id="rId73"/>
    <p:sldId id="364" r:id="rId74"/>
    <p:sldId id="363" r:id="rId75"/>
    <p:sldId id="365" r:id="rId76"/>
    <p:sldId id="367" r:id="rId77"/>
    <p:sldId id="366" r:id="rId78"/>
    <p:sldId id="368" r:id="rId7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 - English" id="{C85B9F35-574E-4BDE-9E34-5D4E9467E58D}">
          <p14:sldIdLst>
            <p14:sldId id="256"/>
            <p14:sldId id="291"/>
            <p14:sldId id="292"/>
            <p14:sldId id="293"/>
            <p14:sldId id="294"/>
            <p14:sldId id="295"/>
            <p14:sldId id="296"/>
            <p14:sldId id="297"/>
            <p14:sldId id="298"/>
            <p14:sldId id="299"/>
            <p14:sldId id="300"/>
            <p14:sldId id="301"/>
            <p14:sldId id="302"/>
            <p14:sldId id="303"/>
            <p14:sldId id="304"/>
            <p14:sldId id="305"/>
            <p14:sldId id="306"/>
            <p14:sldId id="307"/>
            <p14:sldId id="309"/>
            <p14:sldId id="310"/>
            <p14:sldId id="312"/>
            <p14:sldId id="311"/>
            <p14:sldId id="308"/>
          </p14:sldIdLst>
        </p14:section>
        <p14:section name="Begin French -ER" id="{AD52FDB6-C9F1-46AD-ABB0-37787C9713B4}">
          <p14:sldIdLst>
            <p14:sldId id="313"/>
            <p14:sldId id="314"/>
            <p14:sldId id="315"/>
            <p14:sldId id="316"/>
            <p14:sldId id="317"/>
            <p14:sldId id="318"/>
            <p14:sldId id="321"/>
            <p14:sldId id="320"/>
            <p14:sldId id="327"/>
            <p14:sldId id="319"/>
            <p14:sldId id="322"/>
            <p14:sldId id="323"/>
            <p14:sldId id="324"/>
            <p14:sldId id="325"/>
            <p14:sldId id="326"/>
            <p14:sldId id="328"/>
            <p14:sldId id="330"/>
            <p14:sldId id="329"/>
          </p14:sldIdLst>
        </p14:section>
        <p14:section name="RE verbs" id="{2FFF4904-6D12-4025-9ADE-49DD2A9B56C9}">
          <p14:sldIdLst>
            <p14:sldId id="331"/>
            <p14:sldId id="332"/>
            <p14:sldId id="333"/>
            <p14:sldId id="334"/>
            <p14:sldId id="335"/>
            <p14:sldId id="336"/>
            <p14:sldId id="337"/>
            <p14:sldId id="338"/>
          </p14:sldIdLst>
        </p14:section>
        <p14:section name="IR Verbs" id="{ACF45A3C-91DC-4B0C-B03B-2EB2F823560E}">
          <p14:sldIdLst>
            <p14:sldId id="339"/>
            <p14:sldId id="341"/>
            <p14:sldId id="340"/>
            <p14:sldId id="343"/>
            <p14:sldId id="345"/>
            <p14:sldId id="344"/>
            <p14:sldId id="346"/>
            <p14:sldId id="342"/>
            <p14:sldId id="348"/>
            <p14:sldId id="347"/>
          </p14:sldIdLst>
        </p14:section>
        <p14:section name="Avoir" id="{93B65BC0-4B8C-4BC8-B433-1179A9768625}">
          <p14:sldIdLst>
            <p14:sldId id="349"/>
            <p14:sldId id="350"/>
            <p14:sldId id="351"/>
            <p14:sldId id="352"/>
            <p14:sldId id="353"/>
            <p14:sldId id="354"/>
          </p14:sldIdLst>
        </p14:section>
        <p14:section name="Passé Composé" id="{53F5E760-393D-4235-AFC2-E8083CE788DE}">
          <p14:sldIdLst>
            <p14:sldId id="355"/>
            <p14:sldId id="356"/>
            <p14:sldId id="357"/>
            <p14:sldId id="358"/>
            <p14:sldId id="359"/>
            <p14:sldId id="360"/>
            <p14:sldId id="362"/>
            <p14:sldId id="364"/>
            <p14:sldId id="363"/>
            <p14:sldId id="365"/>
            <p14:sldId id="367"/>
            <p14:sldId id="366"/>
            <p14:sldId id="36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7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theme" Target="theme/theme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notesMaster" Target="notesMasters/notesMaster1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61" Type="http://schemas.openxmlformats.org/officeDocument/2006/relationships/slide" Target="slides/slide60.xml"/><Relationship Id="rId8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3F5DFF-785F-4C69-9C52-5C7E943B5CF0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9809F1-E6D1-456D-B5B9-E38F67D9A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95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4405B9-DF24-405E-B864-A0380A5CDB1F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EB83EB-B308-47D1-89A1-9D3E032A4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282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B83EB-B308-47D1-89A1-9D3E032A43C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351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E0932-41C1-4BEB-88AD-B24F73155ADC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058B-3828-40BE-B58F-AB6A4C99D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724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E0932-41C1-4BEB-88AD-B24F73155ADC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058B-3828-40BE-B58F-AB6A4C99D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967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E0932-41C1-4BEB-88AD-B24F73155ADC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058B-3828-40BE-B58F-AB6A4C99D0E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20288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E0932-41C1-4BEB-88AD-B24F73155ADC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058B-3828-40BE-B58F-AB6A4C99D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228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E0932-41C1-4BEB-88AD-B24F73155ADC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058B-3828-40BE-B58F-AB6A4C99D0E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18821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E0932-41C1-4BEB-88AD-B24F73155ADC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058B-3828-40BE-B58F-AB6A4C99D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6112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E0932-41C1-4BEB-88AD-B24F73155ADC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058B-3828-40BE-B58F-AB6A4C99D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8797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E0932-41C1-4BEB-88AD-B24F73155ADC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058B-3828-40BE-B58F-AB6A4C99D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24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E0932-41C1-4BEB-88AD-B24F73155ADC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058B-3828-40BE-B58F-AB6A4C99D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195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E0932-41C1-4BEB-88AD-B24F73155ADC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058B-3828-40BE-B58F-AB6A4C99D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089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E0932-41C1-4BEB-88AD-B24F73155ADC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058B-3828-40BE-B58F-AB6A4C99D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376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E0932-41C1-4BEB-88AD-B24F73155ADC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058B-3828-40BE-B58F-AB6A4C99D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992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E0932-41C1-4BEB-88AD-B24F73155ADC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058B-3828-40BE-B58F-AB6A4C99D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303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E0932-41C1-4BEB-88AD-B24F73155ADC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058B-3828-40BE-B58F-AB6A4C99D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434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E0932-41C1-4BEB-88AD-B24F73155ADC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058B-3828-40BE-B58F-AB6A4C99D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61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E0932-41C1-4BEB-88AD-B24F73155ADC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058B-3828-40BE-B58F-AB6A4C99D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22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E0932-41C1-4BEB-88AD-B24F73155ADC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CC7058B-3828-40BE-B58F-AB6A4C99D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460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do you learn and teach a language?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34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need a verb to use as a model to introduce us to the wonderful world of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77334" y="2777536"/>
            <a:ext cx="8565166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 WALK</a:t>
            </a:r>
            <a:endParaRPr lang="en-US" sz="16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515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8293"/>
            <a:ext cx="9348983" cy="1320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Think of all the different possible ways to express “to walk” for different times and people.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isn’t even all of them.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02983"/>
            <a:ext cx="6061033" cy="424272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7965" y="2878396"/>
            <a:ext cx="6334035" cy="4067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6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difference between all of those forms?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Speak with the people around you. </a:t>
            </a:r>
          </a:p>
          <a:p>
            <a:r>
              <a:rPr lang="en-US" dirty="0" smtClean="0"/>
              <a:t>What kinds of sentences and situations would you say “walked?”</a:t>
            </a:r>
          </a:p>
          <a:p>
            <a:r>
              <a:rPr lang="en-US" dirty="0" smtClean="0"/>
              <a:t>When would you instead use “walking?”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5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one of these many forms would you teach first?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397" y="3165117"/>
            <a:ext cx="5400842" cy="378058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7966" y="3414058"/>
            <a:ext cx="5499846" cy="3531647"/>
          </a:xfrm>
          <a:prstGeom prst="rect">
            <a:avLst/>
          </a:prstGeom>
        </p:spPr>
      </p:pic>
      <p:sp>
        <p:nvSpPr>
          <p:cNvPr id="6" name="Donut 5"/>
          <p:cNvSpPr/>
          <p:nvPr/>
        </p:nvSpPr>
        <p:spPr>
          <a:xfrm>
            <a:off x="176464" y="3334908"/>
            <a:ext cx="1331494" cy="1532133"/>
          </a:xfrm>
          <a:prstGeom prst="donut">
            <a:avLst>
              <a:gd name="adj" fmla="val 44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Donut 6"/>
          <p:cNvSpPr/>
          <p:nvPr/>
        </p:nvSpPr>
        <p:spPr>
          <a:xfrm>
            <a:off x="3855862" y="3334907"/>
            <a:ext cx="1331494" cy="1532133"/>
          </a:xfrm>
          <a:prstGeom prst="donut">
            <a:avLst>
              <a:gd name="adj" fmla="val 44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Donut 7"/>
          <p:cNvSpPr/>
          <p:nvPr/>
        </p:nvSpPr>
        <p:spPr>
          <a:xfrm>
            <a:off x="2053389" y="3165117"/>
            <a:ext cx="1524000" cy="2000441"/>
          </a:xfrm>
          <a:prstGeom prst="donut">
            <a:avLst>
              <a:gd name="adj" fmla="val 44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587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Most language classes begin with the present because you can use it to discuss things you do in general and things you are doing right now.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533" y="2924485"/>
            <a:ext cx="10573529" cy="7401470"/>
          </a:xfrm>
          <a:prstGeom prst="rect">
            <a:avLst/>
          </a:prstGeom>
        </p:spPr>
      </p:pic>
      <p:sp>
        <p:nvSpPr>
          <p:cNvPr id="5" name="Donut 4"/>
          <p:cNvSpPr/>
          <p:nvPr/>
        </p:nvSpPr>
        <p:spPr>
          <a:xfrm>
            <a:off x="0" y="3395924"/>
            <a:ext cx="3320716" cy="2875627"/>
          </a:xfrm>
          <a:prstGeom prst="donut">
            <a:avLst>
              <a:gd name="adj" fmla="val 50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51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So…how do we get from “to walk” to all of those different forms?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4105" y="2850399"/>
            <a:ext cx="3787602" cy="388077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Said another way: why isn’t it…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 to walk</a:t>
            </a:r>
          </a:p>
          <a:p>
            <a:r>
              <a:rPr lang="en-US" dirty="0" smtClean="0"/>
              <a:t>You to walk</a:t>
            </a:r>
          </a:p>
          <a:p>
            <a:r>
              <a:rPr lang="en-US" dirty="0" smtClean="0"/>
              <a:t>He/she/it to walk</a:t>
            </a:r>
          </a:p>
          <a:p>
            <a:endParaRPr lang="en-US" dirty="0"/>
          </a:p>
          <a:p>
            <a:r>
              <a:rPr lang="en-US" dirty="0" smtClean="0"/>
              <a:t>What are the rules we used to get from</a:t>
            </a:r>
            <a:br>
              <a:rPr lang="en-US" dirty="0" smtClean="0"/>
            </a:br>
            <a:r>
              <a:rPr lang="en-US" b="1" dirty="0" smtClean="0"/>
              <a:t>that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br>
              <a:rPr lang="en-US" dirty="0" smtClean="0"/>
            </a:br>
            <a:r>
              <a:rPr lang="en-US" b="1" dirty="0" smtClean="0"/>
              <a:t>this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2160589"/>
            <a:ext cx="4497451" cy="4047706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 flipV="1">
            <a:off x="2454442" y="2983832"/>
            <a:ext cx="3256547" cy="30800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2926059" y="4668253"/>
            <a:ext cx="2897225" cy="17702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476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rules: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Start with “to walk”							</a:t>
            </a:r>
            <a:r>
              <a:rPr lang="en-US" b="1" dirty="0" smtClean="0"/>
              <a:t>	to walk</a:t>
            </a:r>
            <a:endParaRPr lang="en-US" dirty="0" smtClean="0"/>
          </a:p>
          <a:p>
            <a:r>
              <a:rPr lang="en-US" dirty="0" smtClean="0"/>
              <a:t>Remove “to”										</a:t>
            </a:r>
            <a:r>
              <a:rPr lang="en-US" b="1" strike="sngStrike" dirty="0" smtClean="0"/>
              <a:t>to</a:t>
            </a:r>
            <a:r>
              <a:rPr lang="en-US" b="1" dirty="0" smtClean="0"/>
              <a:t> walk</a:t>
            </a:r>
          </a:p>
          <a:p>
            <a:r>
              <a:rPr lang="en-US" dirty="0" smtClean="0"/>
              <a:t>Add what’s left (walk) to each person					I walk</a:t>
            </a:r>
            <a:br>
              <a:rPr lang="en-US" dirty="0" smtClean="0"/>
            </a:br>
            <a:r>
              <a:rPr lang="en-US" dirty="0" smtClean="0"/>
              <a:t>													You walk</a:t>
            </a:r>
            <a:br>
              <a:rPr lang="en-US" dirty="0" smtClean="0"/>
            </a:br>
            <a:r>
              <a:rPr lang="en-US" dirty="0" smtClean="0"/>
              <a:t>													He/she/it walk</a:t>
            </a:r>
            <a:br>
              <a:rPr lang="en-US" dirty="0" smtClean="0"/>
            </a:br>
            <a:r>
              <a:rPr lang="en-US" dirty="0" smtClean="0"/>
              <a:t>													We walk</a:t>
            </a:r>
            <a:br>
              <a:rPr lang="en-US" dirty="0" smtClean="0"/>
            </a:br>
            <a:r>
              <a:rPr lang="en-US" dirty="0" smtClean="0"/>
              <a:t>													They walk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For he/she/it, add an –s</a:t>
            </a:r>
            <a:br>
              <a:rPr lang="en-US" dirty="0" smtClean="0"/>
            </a:br>
            <a:r>
              <a:rPr lang="en-US" dirty="0" smtClean="0"/>
              <a:t>													</a:t>
            </a:r>
            <a:r>
              <a:rPr lang="en-US" dirty="0"/>
              <a:t>I walk</a:t>
            </a:r>
            <a:br>
              <a:rPr lang="en-US" dirty="0"/>
            </a:br>
            <a:r>
              <a:rPr lang="en-US" dirty="0"/>
              <a:t>													You walk</a:t>
            </a:r>
            <a:br>
              <a:rPr lang="en-US" dirty="0"/>
            </a:br>
            <a:r>
              <a:rPr lang="en-US" dirty="0"/>
              <a:t>													He/she/it </a:t>
            </a:r>
            <a:r>
              <a:rPr lang="en-US" dirty="0" smtClean="0"/>
              <a:t>walk</a:t>
            </a:r>
            <a:r>
              <a:rPr lang="en-US" b="1" dirty="0" smtClean="0"/>
              <a:t>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													We walk</a:t>
            </a:r>
            <a:br>
              <a:rPr lang="en-US" dirty="0"/>
            </a:br>
            <a:r>
              <a:rPr lang="en-US" dirty="0"/>
              <a:t>													They </a:t>
            </a:r>
            <a:r>
              <a:rPr lang="en-US" dirty="0" smtClean="0"/>
              <a:t>walk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Now you’re done! You have a correctly formed English verb.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65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5130" y="111650"/>
            <a:ext cx="8596668" cy="1320800"/>
          </a:xfrm>
        </p:spPr>
        <p:txBody>
          <a:bodyPr/>
          <a:lstStyle/>
          <a:p>
            <a:r>
              <a:rPr lang="en-US" dirty="0" smtClean="0"/>
              <a:t>You often see them in a table like this.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143165"/>
              </p:ext>
            </p:extLst>
          </p:nvPr>
        </p:nvGraphicFramePr>
        <p:xfrm>
          <a:off x="1052907" y="3031958"/>
          <a:ext cx="7661114" cy="3567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0557"/>
                <a:gridCol w="3830557"/>
              </a:tblGrid>
              <a:tr h="735263">
                <a:tc gridSpan="2"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To walk</a:t>
                      </a:r>
                      <a:endParaRPr lang="en-US" sz="4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3501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I talk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We talk</a:t>
                      </a:r>
                      <a:endParaRPr lang="en-US" sz="3200" dirty="0"/>
                    </a:p>
                  </a:txBody>
                  <a:tcPr/>
                </a:tc>
              </a:tr>
              <a:tr h="93501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You talk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You all talk</a:t>
                      </a:r>
                      <a:endParaRPr lang="en-US" sz="3200" dirty="0"/>
                    </a:p>
                  </a:txBody>
                  <a:tcPr/>
                </a:tc>
              </a:tr>
              <a:tr h="93501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He/she/it talks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They talk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9181798" y="2349342"/>
            <a:ext cx="2675732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“base form” of the verb</a:t>
            </a:r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Left Arrow 5"/>
          <p:cNvSpPr/>
          <p:nvPr/>
        </p:nvSpPr>
        <p:spPr>
          <a:xfrm rot="20777725">
            <a:off x="5948067" y="2922601"/>
            <a:ext cx="3305942" cy="212328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53557" y="1993114"/>
            <a:ext cx="418736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This side of the chart is for one person</a:t>
            </a:r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6390578" y="2432374"/>
            <a:ext cx="786063" cy="3693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940922" y="2000443"/>
            <a:ext cx="4067140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This side of the chart is for 2+ people</a:t>
            </a:r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2558483" y="2439932"/>
            <a:ext cx="786063" cy="3693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99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a few on your own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0888279"/>
              </p:ext>
            </p:extLst>
          </p:nvPr>
        </p:nvGraphicFramePr>
        <p:xfrm>
          <a:off x="443307" y="1636295"/>
          <a:ext cx="5588526" cy="38260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4263"/>
                <a:gridCol w="2794263"/>
              </a:tblGrid>
              <a:tr h="817331">
                <a:tc gridSpan="2"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To see</a:t>
                      </a:r>
                      <a:endParaRPr lang="en-US" sz="4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02904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I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We</a:t>
                      </a:r>
                      <a:endParaRPr lang="en-US" sz="3200" dirty="0"/>
                    </a:p>
                  </a:txBody>
                  <a:tcPr/>
                </a:tc>
              </a:tr>
              <a:tr h="1002904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You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You all</a:t>
                      </a:r>
                      <a:endParaRPr lang="en-US" sz="3200" dirty="0"/>
                    </a:p>
                  </a:txBody>
                  <a:tcPr/>
                </a:tc>
              </a:tr>
              <a:tr h="1002904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He/she/it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They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770991"/>
              </p:ext>
            </p:extLst>
          </p:nvPr>
        </p:nvGraphicFramePr>
        <p:xfrm>
          <a:off x="6265860" y="1655011"/>
          <a:ext cx="5588526" cy="38260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4263"/>
                <a:gridCol w="2794263"/>
              </a:tblGrid>
              <a:tr h="817331">
                <a:tc gridSpan="2"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To watch</a:t>
                      </a:r>
                      <a:endParaRPr lang="en-US" sz="4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02904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I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We</a:t>
                      </a:r>
                      <a:endParaRPr lang="en-US" sz="3200" dirty="0"/>
                    </a:p>
                  </a:txBody>
                  <a:tcPr/>
                </a:tc>
              </a:tr>
              <a:tr h="1002904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You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You all</a:t>
                      </a:r>
                      <a:endParaRPr lang="en-US" sz="3200" dirty="0"/>
                    </a:p>
                  </a:txBody>
                  <a:tcPr/>
                </a:tc>
              </a:tr>
              <a:tr h="1002904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He/she/it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They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45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a few on your own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056255"/>
              </p:ext>
            </p:extLst>
          </p:nvPr>
        </p:nvGraphicFramePr>
        <p:xfrm>
          <a:off x="443307" y="1636295"/>
          <a:ext cx="5588526" cy="38899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4263"/>
                <a:gridCol w="2794263"/>
              </a:tblGrid>
              <a:tr h="817331">
                <a:tc gridSpan="2"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To see</a:t>
                      </a:r>
                      <a:endParaRPr lang="en-US" sz="4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02904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I see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We see</a:t>
                      </a:r>
                      <a:endParaRPr lang="en-US" sz="3200" dirty="0"/>
                    </a:p>
                  </a:txBody>
                  <a:tcPr/>
                </a:tc>
              </a:tr>
              <a:tr h="1002904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You see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You all see</a:t>
                      </a:r>
                      <a:endParaRPr lang="en-US" sz="3200" dirty="0"/>
                    </a:p>
                  </a:txBody>
                  <a:tcPr/>
                </a:tc>
              </a:tr>
              <a:tr h="1002904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He/she/it sees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They see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2060311"/>
              </p:ext>
            </p:extLst>
          </p:nvPr>
        </p:nvGraphicFramePr>
        <p:xfrm>
          <a:off x="6265860" y="1655011"/>
          <a:ext cx="5588526" cy="38899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4263"/>
                <a:gridCol w="2794263"/>
              </a:tblGrid>
              <a:tr h="817331">
                <a:tc gridSpan="2"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To watch</a:t>
                      </a:r>
                      <a:endParaRPr lang="en-US" sz="4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02904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I watch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We watch</a:t>
                      </a:r>
                      <a:endParaRPr lang="en-US" sz="3200" dirty="0"/>
                    </a:p>
                  </a:txBody>
                  <a:tcPr/>
                </a:tc>
              </a:tr>
              <a:tr h="1002904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You watch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You all watch</a:t>
                      </a:r>
                      <a:endParaRPr lang="en-US" sz="3200" dirty="0"/>
                    </a:p>
                  </a:txBody>
                  <a:tcPr/>
                </a:tc>
              </a:tr>
              <a:tr h="1002904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He/she/it watch</a:t>
                      </a:r>
                      <a:r>
                        <a:rPr lang="en-US" sz="3200" b="1" dirty="0" smtClean="0"/>
                        <a:t>es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They watch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488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Imagine you had to teach someone English.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would you start?</a:t>
            </a:r>
          </a:p>
          <a:p>
            <a:r>
              <a:rPr lang="en-US" dirty="0" smtClean="0"/>
              <a:t>What are the essential things to know?</a:t>
            </a:r>
          </a:p>
          <a:p>
            <a:r>
              <a:rPr lang="en-US" dirty="0" smtClean="0"/>
              <a:t>Would it work to go through the dictionary from A to Z until you knew every word?</a:t>
            </a:r>
          </a:p>
          <a:p>
            <a:r>
              <a:rPr lang="en-US" dirty="0" smtClean="0"/>
              <a:t>Would it work to only speak it at them and never read or write?</a:t>
            </a:r>
          </a:p>
        </p:txBody>
      </p:sp>
    </p:spTree>
    <p:extLst>
      <p:ext uri="{BB962C8B-B14F-4D97-AF65-F5344CB8AC3E}">
        <p14:creationId xmlns:p14="http://schemas.microsoft.com/office/powerpoint/2010/main" val="171073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Let’s get irregular. Try applying the rules we just established to these and see what happens.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295688"/>
              </p:ext>
            </p:extLst>
          </p:nvPr>
        </p:nvGraphicFramePr>
        <p:xfrm>
          <a:off x="298928" y="2791327"/>
          <a:ext cx="5588526" cy="38260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4263"/>
                <a:gridCol w="2794263"/>
              </a:tblGrid>
              <a:tr h="817331">
                <a:tc gridSpan="2"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To have</a:t>
                      </a:r>
                      <a:endParaRPr lang="en-US" sz="4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02904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I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We</a:t>
                      </a:r>
                      <a:endParaRPr lang="en-US" sz="3200" dirty="0"/>
                    </a:p>
                  </a:txBody>
                  <a:tcPr/>
                </a:tc>
              </a:tr>
              <a:tr h="1002904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You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You all</a:t>
                      </a:r>
                      <a:endParaRPr lang="en-US" sz="3200" dirty="0"/>
                    </a:p>
                  </a:txBody>
                  <a:tcPr/>
                </a:tc>
              </a:tr>
              <a:tr h="1002904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He/she/it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They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8055615"/>
              </p:ext>
            </p:extLst>
          </p:nvPr>
        </p:nvGraphicFramePr>
        <p:xfrm>
          <a:off x="6121481" y="2810043"/>
          <a:ext cx="5588526" cy="38260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4263"/>
                <a:gridCol w="2794263"/>
              </a:tblGrid>
              <a:tr h="817331">
                <a:tc gridSpan="2"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To be</a:t>
                      </a:r>
                      <a:endParaRPr lang="en-US" sz="4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02904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I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We</a:t>
                      </a:r>
                      <a:endParaRPr lang="en-US" sz="3200" dirty="0"/>
                    </a:p>
                  </a:txBody>
                  <a:tcPr/>
                </a:tc>
              </a:tr>
              <a:tr h="1002904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You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You all</a:t>
                      </a:r>
                      <a:endParaRPr lang="en-US" sz="3200" dirty="0"/>
                    </a:p>
                  </a:txBody>
                  <a:tcPr/>
                </a:tc>
              </a:tr>
              <a:tr h="1002904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He/she/it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They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969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901" y="226220"/>
            <a:ext cx="4857193" cy="1320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Learners of English might even do a worksheet like this one: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3782371" cy="3880773"/>
          </a:xfrm>
        </p:spPr>
        <p:txBody>
          <a:bodyPr/>
          <a:lstStyle/>
          <a:p>
            <a:r>
              <a:rPr lang="en-US" dirty="0" smtClean="0"/>
              <a:t>Enjoy easy worksheets while they last. Work with the people around you to complete this.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9094" y="1547020"/>
            <a:ext cx="7301297" cy="6844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72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sum this up.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19208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If you were learning English, you would learn words in categories.</a:t>
            </a:r>
          </a:p>
          <a:p>
            <a:pPr lvl="1"/>
            <a:r>
              <a:rPr lang="en-US" dirty="0" smtClean="0"/>
              <a:t>Verbs (Actions)</a:t>
            </a:r>
          </a:p>
          <a:p>
            <a:pPr lvl="1"/>
            <a:r>
              <a:rPr lang="en-US" dirty="0" smtClean="0"/>
              <a:t>Adverbs (describers of actions)</a:t>
            </a:r>
          </a:p>
          <a:p>
            <a:pPr lvl="1"/>
            <a:r>
              <a:rPr lang="en-US" dirty="0" smtClean="0"/>
              <a:t>Nouns (things, stuff, people)</a:t>
            </a:r>
          </a:p>
          <a:p>
            <a:pPr lvl="1"/>
            <a:r>
              <a:rPr lang="en-US" dirty="0" smtClean="0"/>
              <a:t>Adjectives (describers of stuff)</a:t>
            </a:r>
          </a:p>
          <a:p>
            <a:pPr lvl="1"/>
            <a:r>
              <a:rPr lang="en-US" dirty="0" smtClean="0"/>
              <a:t>Everything else</a:t>
            </a:r>
          </a:p>
          <a:p>
            <a:r>
              <a:rPr lang="en-US" dirty="0" smtClean="0"/>
              <a:t>You would start with verbs because they are the most important.</a:t>
            </a:r>
          </a:p>
          <a:p>
            <a:r>
              <a:rPr lang="en-US" dirty="0" smtClean="0"/>
              <a:t>You would start with present tense verbs because they are simple and versatile.</a:t>
            </a:r>
          </a:p>
          <a:p>
            <a:r>
              <a:rPr lang="en-US" dirty="0" smtClean="0"/>
              <a:t>You would learn that you start with a base form “to _____” and use certain rules to make it work with different subjects (I, you, he, she, we, etc.)</a:t>
            </a:r>
          </a:p>
          <a:p>
            <a:r>
              <a:rPr lang="en-US" dirty="0" smtClean="0"/>
              <a:t>You would learn that certain verb families use slightly different rules. For example, some verbs in English add just an –s to “he/she” whereas others add “-</a:t>
            </a:r>
            <a:r>
              <a:rPr lang="en-US" dirty="0" err="1" smtClean="0"/>
              <a:t>es</a:t>
            </a:r>
            <a:r>
              <a:rPr lang="en-US" dirty="0" smtClean="0"/>
              <a:t>” or change entirely.</a:t>
            </a:r>
          </a:p>
          <a:p>
            <a:r>
              <a:rPr lang="en-US" dirty="0" smtClean="0"/>
              <a:t>When you finished learning these verbs, you would move on to the past tense.</a:t>
            </a:r>
          </a:p>
        </p:txBody>
      </p:sp>
    </p:spTree>
    <p:extLst>
      <p:ext uri="{BB962C8B-B14F-4D97-AF65-F5344CB8AC3E}">
        <p14:creationId xmlns:p14="http://schemas.microsoft.com/office/powerpoint/2010/main" val="264829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final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Do you think it would be easy or hard to learn English verbs? Why or why not?</a:t>
            </a:r>
          </a:p>
          <a:p>
            <a:r>
              <a:rPr lang="en-US" sz="3600" dirty="0" smtClean="0"/>
              <a:t>Do you think French verbs are easier or harder?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5863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is a verb? Give an example in English.</a:t>
            </a:r>
          </a:p>
          <a:p>
            <a:r>
              <a:rPr lang="en-US" sz="2800" dirty="0" smtClean="0"/>
              <a:t>Can you give some different forms of that verb?</a:t>
            </a:r>
          </a:p>
          <a:p>
            <a:r>
              <a:rPr lang="en-US" sz="2800" dirty="0" smtClean="0"/>
              <a:t>Can you think of an example of a verb in French?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4680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Yesterday, we learned there were families of English verbs.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had verbs that only added –s in the present tense:</a:t>
            </a:r>
          </a:p>
          <a:p>
            <a:pPr lvl="1"/>
            <a:r>
              <a:rPr lang="en-US" dirty="0" smtClean="0"/>
              <a:t>I walk, you walk, he/she walk</a:t>
            </a:r>
            <a:r>
              <a:rPr lang="en-US" b="1" dirty="0" smtClean="0"/>
              <a:t>s</a:t>
            </a:r>
          </a:p>
          <a:p>
            <a:r>
              <a:rPr lang="en-US" dirty="0" smtClean="0"/>
              <a:t>We had verbs that added –</a:t>
            </a:r>
            <a:r>
              <a:rPr lang="en-US" dirty="0" err="1" smtClean="0"/>
              <a:t>es</a:t>
            </a:r>
            <a:r>
              <a:rPr lang="en-US" dirty="0" smtClean="0"/>
              <a:t> instead:</a:t>
            </a:r>
          </a:p>
          <a:p>
            <a:pPr lvl="1"/>
            <a:r>
              <a:rPr lang="en-US" dirty="0" smtClean="0"/>
              <a:t>I do, you do, he/she do</a:t>
            </a:r>
            <a:r>
              <a:rPr lang="en-US" b="1" dirty="0" smtClean="0"/>
              <a:t>es</a:t>
            </a:r>
            <a:endParaRPr lang="en-US" dirty="0" smtClean="0"/>
          </a:p>
          <a:p>
            <a:r>
              <a:rPr lang="en-US" dirty="0" smtClean="0"/>
              <a:t>And we had verbs that were totally weird:</a:t>
            </a:r>
          </a:p>
          <a:p>
            <a:pPr lvl="1"/>
            <a:r>
              <a:rPr lang="en-US" dirty="0" smtClean="0"/>
              <a:t>I am, you are, he/she 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86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Today, we are going to talk about the French verbs that are the most “normal”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Much like we group English verbs by patterns, we group French verbs by patterns.</a:t>
            </a:r>
          </a:p>
          <a:p>
            <a:r>
              <a:rPr lang="en-US" sz="2400" dirty="0" smtClean="0"/>
              <a:t>“ER” pattern verbs are the most common (and easy) in the French language.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3964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has “base form” verbs that start with “to _________”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go</a:t>
            </a:r>
          </a:p>
          <a:p>
            <a:r>
              <a:rPr lang="en-US" dirty="0" smtClean="0"/>
              <a:t>To do</a:t>
            </a:r>
          </a:p>
          <a:p>
            <a:r>
              <a:rPr lang="en-US" dirty="0" smtClean="0"/>
              <a:t>To walk</a:t>
            </a:r>
          </a:p>
          <a:p>
            <a:r>
              <a:rPr lang="en-US" dirty="0" smtClean="0"/>
              <a:t>To see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60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French, those base forms are a single word. How many –ER verbs can you name?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Regarder</a:t>
            </a:r>
            <a:r>
              <a:rPr lang="en-US" sz="3600" dirty="0" smtClean="0"/>
              <a:t>- to watch</a:t>
            </a:r>
          </a:p>
          <a:p>
            <a:r>
              <a:rPr lang="en-US" sz="3600" dirty="0" err="1" smtClean="0"/>
              <a:t>Parler</a:t>
            </a:r>
            <a:r>
              <a:rPr lang="en-US" sz="3600" dirty="0" smtClean="0"/>
              <a:t>- to talk</a:t>
            </a:r>
          </a:p>
          <a:p>
            <a:r>
              <a:rPr lang="en-US" sz="3600" dirty="0" smtClean="0"/>
              <a:t>Arriver- to arrive</a:t>
            </a:r>
          </a:p>
          <a:p>
            <a:r>
              <a:rPr lang="en-US" sz="3600" dirty="0" err="1" smtClean="0"/>
              <a:t>Habiter</a:t>
            </a:r>
            <a:r>
              <a:rPr lang="en-US" sz="3600" dirty="0" smtClean="0"/>
              <a:t>- to live</a:t>
            </a:r>
          </a:p>
          <a:p>
            <a:r>
              <a:rPr lang="en-US" sz="3600" dirty="0" smtClean="0"/>
              <a:t>Manger- to eat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03163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rules we need to apply in order to use “</a:t>
            </a:r>
            <a:r>
              <a:rPr lang="en-US" dirty="0" err="1" smtClean="0"/>
              <a:t>regarder</a:t>
            </a:r>
            <a:r>
              <a:rPr lang="en-US" dirty="0" smtClean="0"/>
              <a:t>?”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You can’t say “I to watch” anymore than you can say “je </a:t>
            </a:r>
            <a:r>
              <a:rPr lang="en-US" sz="2800" dirty="0" err="1" smtClean="0"/>
              <a:t>regarder</a:t>
            </a:r>
            <a:r>
              <a:rPr lang="en-US" sz="2800" dirty="0" smtClean="0"/>
              <a:t>.”</a:t>
            </a:r>
          </a:p>
          <a:p>
            <a:r>
              <a:rPr lang="en-US" sz="2800" dirty="0" smtClean="0"/>
              <a:t>Therefore there had to be a set of rules, just like in English how we remove “to” and add –s to he/she.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4436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Come up to the board and write any 5 words in English.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them have nothing to do with each other, some short, some long. As random as possible. </a:t>
            </a:r>
          </a:p>
          <a:p>
            <a:r>
              <a:rPr lang="en-US" dirty="0" smtClean="0"/>
              <a:t>Ideally, open up a book and point at 5 words with </a:t>
            </a:r>
            <a:r>
              <a:rPr lang="en-US" smtClean="0"/>
              <a:t>your eyes closed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55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rules: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59833"/>
            <a:ext cx="8596668" cy="511743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Start with “</a:t>
            </a:r>
            <a:r>
              <a:rPr lang="en-US" dirty="0" err="1" smtClean="0"/>
              <a:t>regarder</a:t>
            </a:r>
            <a:r>
              <a:rPr lang="en-US" dirty="0" smtClean="0"/>
              <a:t>”							</a:t>
            </a:r>
            <a:r>
              <a:rPr lang="en-US" b="1" dirty="0" smtClean="0"/>
              <a:t>		</a:t>
            </a:r>
            <a:r>
              <a:rPr lang="en-US" b="1" dirty="0" err="1" smtClean="0"/>
              <a:t>regarder</a:t>
            </a:r>
            <a:endParaRPr lang="en-US" dirty="0" smtClean="0"/>
          </a:p>
          <a:p>
            <a:r>
              <a:rPr lang="en-US" dirty="0" smtClean="0"/>
              <a:t>Remove “</a:t>
            </a:r>
            <a:r>
              <a:rPr lang="en-US" dirty="0" err="1" smtClean="0"/>
              <a:t>er</a:t>
            </a:r>
            <a:r>
              <a:rPr lang="en-US" dirty="0" smtClean="0"/>
              <a:t>”										</a:t>
            </a:r>
            <a:r>
              <a:rPr lang="en-US" b="1" dirty="0" err="1" smtClean="0"/>
              <a:t>regard</a:t>
            </a:r>
            <a:r>
              <a:rPr lang="en-US" b="1" strike="sngStrike" dirty="0" err="1" smtClean="0"/>
              <a:t>er</a:t>
            </a:r>
            <a:endParaRPr lang="en-US" b="1" dirty="0" smtClean="0"/>
          </a:p>
          <a:p>
            <a:r>
              <a:rPr lang="en-US" dirty="0" smtClean="0"/>
              <a:t>Add what’s left (walk) to each person						Je regard</a:t>
            </a:r>
            <a:br>
              <a:rPr lang="en-US" dirty="0" smtClean="0"/>
            </a:br>
            <a:r>
              <a:rPr lang="en-US" dirty="0" smtClean="0"/>
              <a:t>													</a:t>
            </a:r>
            <a:r>
              <a:rPr lang="en-US" dirty="0" err="1" smtClean="0"/>
              <a:t>tu</a:t>
            </a:r>
            <a:r>
              <a:rPr lang="en-US" dirty="0" smtClean="0"/>
              <a:t> regard</a:t>
            </a:r>
            <a:br>
              <a:rPr lang="en-US" dirty="0" smtClean="0"/>
            </a:br>
            <a:r>
              <a:rPr lang="en-US" dirty="0" smtClean="0"/>
              <a:t>													Il/</a:t>
            </a:r>
            <a:r>
              <a:rPr lang="en-US" dirty="0" err="1" smtClean="0"/>
              <a:t>elle</a:t>
            </a:r>
            <a:r>
              <a:rPr lang="en-US" dirty="0" smtClean="0"/>
              <a:t>/on regard</a:t>
            </a:r>
            <a:br>
              <a:rPr lang="en-US" dirty="0" smtClean="0"/>
            </a:br>
            <a:r>
              <a:rPr lang="en-US" dirty="0" smtClean="0"/>
              <a:t>													Nous regard</a:t>
            </a:r>
            <a:br>
              <a:rPr lang="en-US" dirty="0" smtClean="0"/>
            </a:br>
            <a:r>
              <a:rPr lang="en-US" dirty="0" smtClean="0"/>
              <a:t>													</a:t>
            </a:r>
            <a:r>
              <a:rPr lang="en-US" dirty="0" err="1" smtClean="0"/>
              <a:t>Vous</a:t>
            </a:r>
            <a:r>
              <a:rPr lang="en-US" dirty="0" smtClean="0"/>
              <a:t> regard																</a:t>
            </a:r>
            <a:r>
              <a:rPr lang="en-US" dirty="0" err="1" smtClean="0"/>
              <a:t>Ils</a:t>
            </a:r>
            <a:r>
              <a:rPr lang="en-US" dirty="0" smtClean="0"/>
              <a:t>/ells regard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Add –e for je, 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es</a:t>
            </a:r>
            <a:r>
              <a:rPr lang="en-US" dirty="0"/>
              <a:t> </a:t>
            </a:r>
            <a:r>
              <a:rPr lang="en-US" dirty="0" smtClean="0"/>
              <a:t>for </a:t>
            </a:r>
            <a:r>
              <a:rPr lang="en-US" dirty="0" err="1" smtClean="0"/>
              <a:t>tu</a:t>
            </a:r>
            <a:r>
              <a:rPr lang="en-US" dirty="0" smtClean="0"/>
              <a:t>, </a:t>
            </a:r>
          </a:p>
          <a:p>
            <a:r>
              <a:rPr lang="en-US" dirty="0" smtClean="0"/>
              <a:t>-e for </a:t>
            </a:r>
            <a:r>
              <a:rPr lang="en-US" dirty="0" err="1" smtClean="0"/>
              <a:t>il</a:t>
            </a:r>
            <a:r>
              <a:rPr lang="en-US" dirty="0" smtClean="0"/>
              <a:t>/</a:t>
            </a:r>
            <a:r>
              <a:rPr lang="en-US" dirty="0" err="1" smtClean="0"/>
              <a:t>elle</a:t>
            </a:r>
            <a:r>
              <a:rPr lang="en-US" dirty="0" smtClean="0"/>
              <a:t>, 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ons</a:t>
            </a:r>
            <a:r>
              <a:rPr lang="en-US" dirty="0" smtClean="0"/>
              <a:t> for nous, 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ez</a:t>
            </a:r>
            <a:r>
              <a:rPr lang="en-US" dirty="0" smtClean="0"/>
              <a:t> for </a:t>
            </a:r>
            <a:r>
              <a:rPr lang="en-US" dirty="0" err="1" smtClean="0"/>
              <a:t>vous</a:t>
            </a:r>
            <a:r>
              <a:rPr lang="en-US" dirty="0" smtClean="0"/>
              <a:t>, </a:t>
            </a:r>
          </a:p>
          <a:p>
            <a:r>
              <a:rPr lang="en-US" dirty="0" smtClean="0"/>
              <a:t>and –</a:t>
            </a:r>
            <a:r>
              <a:rPr lang="en-US" dirty="0" err="1" smtClean="0"/>
              <a:t>ent</a:t>
            </a:r>
            <a:r>
              <a:rPr lang="en-US" dirty="0" smtClean="0"/>
              <a:t> for </a:t>
            </a:r>
            <a:r>
              <a:rPr lang="en-US" dirty="0" err="1" smtClean="0"/>
              <a:t>ils</a:t>
            </a:r>
            <a:r>
              <a:rPr lang="en-US" dirty="0" smtClean="0"/>
              <a:t>/</a:t>
            </a:r>
            <a:r>
              <a:rPr lang="en-US" dirty="0" err="1" smtClean="0"/>
              <a:t>elles</a:t>
            </a:r>
            <a:r>
              <a:rPr lang="en-US" dirty="0" smtClean="0"/>
              <a:t>.	</a:t>
            </a:r>
            <a:br>
              <a:rPr lang="en-US" dirty="0" smtClean="0"/>
            </a:br>
            <a:r>
              <a:rPr lang="en-US" dirty="0" smtClean="0"/>
              <a:t>													</a:t>
            </a:r>
            <a:r>
              <a:rPr lang="en-US" b="1" dirty="0"/>
              <a:t>Je </a:t>
            </a:r>
            <a:r>
              <a:rPr lang="en-US" b="1" dirty="0" err="1" smtClean="0"/>
              <a:t>regarde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													</a:t>
            </a:r>
            <a:r>
              <a:rPr lang="en-US" b="1" dirty="0" err="1"/>
              <a:t>tu</a:t>
            </a:r>
            <a:r>
              <a:rPr lang="en-US" b="1" dirty="0"/>
              <a:t> </a:t>
            </a:r>
            <a:r>
              <a:rPr lang="en-US" b="1" dirty="0" err="1" smtClean="0"/>
              <a:t>regardes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													Il/</a:t>
            </a:r>
            <a:r>
              <a:rPr lang="en-US" b="1" dirty="0" err="1"/>
              <a:t>elle</a:t>
            </a:r>
            <a:r>
              <a:rPr lang="en-US" b="1" dirty="0"/>
              <a:t>/on </a:t>
            </a:r>
            <a:r>
              <a:rPr lang="en-US" b="1" dirty="0" err="1" smtClean="0"/>
              <a:t>regarde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													Nous </a:t>
            </a:r>
            <a:r>
              <a:rPr lang="en-US" b="1" dirty="0" err="1" smtClean="0"/>
              <a:t>regardons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													</a:t>
            </a:r>
            <a:r>
              <a:rPr lang="en-US" b="1" dirty="0" err="1"/>
              <a:t>Vous</a:t>
            </a:r>
            <a:r>
              <a:rPr lang="en-US" b="1" dirty="0"/>
              <a:t> </a:t>
            </a:r>
            <a:r>
              <a:rPr lang="en-US" b="1" dirty="0" err="1" smtClean="0"/>
              <a:t>regardez</a:t>
            </a:r>
            <a:r>
              <a:rPr lang="en-US" b="1" dirty="0"/>
              <a:t>														</a:t>
            </a:r>
            <a:r>
              <a:rPr lang="en-US" b="1" dirty="0" smtClean="0"/>
              <a:t>	</a:t>
            </a:r>
            <a:r>
              <a:rPr lang="en-US" b="1" dirty="0"/>
              <a:t>	</a:t>
            </a:r>
            <a:r>
              <a:rPr lang="en-US" b="1" dirty="0" err="1" smtClean="0"/>
              <a:t>Ils</a:t>
            </a:r>
            <a:r>
              <a:rPr lang="en-US" b="1" dirty="0" smtClean="0"/>
              <a:t>/ells </a:t>
            </a:r>
            <a:r>
              <a:rPr lang="en-US" b="1" dirty="0" err="1" smtClean="0"/>
              <a:t>regardent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19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Here’s your end product: a French ER verb in the present tense.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733679"/>
              </p:ext>
            </p:extLst>
          </p:nvPr>
        </p:nvGraphicFramePr>
        <p:xfrm>
          <a:off x="677334" y="2197768"/>
          <a:ext cx="8165754" cy="41549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2877"/>
                <a:gridCol w="4082877"/>
              </a:tblGrid>
              <a:tr h="1077328">
                <a:tc gridSpan="2">
                  <a:txBody>
                    <a:bodyPr/>
                    <a:lstStyle/>
                    <a:p>
                      <a:pPr algn="ctr"/>
                      <a:r>
                        <a:rPr lang="en-US" sz="4400" dirty="0" err="1" smtClean="0"/>
                        <a:t>Regarder</a:t>
                      </a:r>
                      <a:endParaRPr lang="en-US" sz="4400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34245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Je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regarde</a:t>
                      </a:r>
                      <a:endParaRPr lang="en-US" sz="32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Nous </a:t>
                      </a:r>
                      <a:r>
                        <a:rPr lang="en-US" sz="3200" dirty="0" err="1" smtClean="0"/>
                        <a:t>regardons</a:t>
                      </a:r>
                      <a:endParaRPr lang="en-US" sz="3200" dirty="0"/>
                    </a:p>
                  </a:txBody>
                  <a:tcPr/>
                </a:tc>
              </a:tr>
              <a:tr h="972299"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Tu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regardes</a:t>
                      </a:r>
                      <a:endParaRPr lang="en-US" sz="32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Vous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regardez</a:t>
                      </a:r>
                      <a:endParaRPr lang="en-US" sz="3200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1071035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Il/</a:t>
                      </a:r>
                      <a:r>
                        <a:rPr lang="en-US" sz="3200" dirty="0" err="1" smtClean="0"/>
                        <a:t>elle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regarde</a:t>
                      </a:r>
                      <a:endParaRPr lang="en-US" sz="32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Ils</a:t>
                      </a:r>
                      <a:r>
                        <a:rPr lang="en-US" sz="3200" dirty="0" smtClean="0"/>
                        <a:t>/</a:t>
                      </a:r>
                      <a:r>
                        <a:rPr lang="en-US" sz="3200" dirty="0" err="1" smtClean="0"/>
                        <a:t>elles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regardent</a:t>
                      </a:r>
                      <a:endParaRPr lang="en-US" sz="32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383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someone come up and do one for 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4950288"/>
              </p:ext>
            </p:extLst>
          </p:nvPr>
        </p:nvGraphicFramePr>
        <p:xfrm>
          <a:off x="677334" y="2197768"/>
          <a:ext cx="8165754" cy="415490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082877"/>
                <a:gridCol w="4082877"/>
              </a:tblGrid>
              <a:tr h="1077328">
                <a:tc gridSpan="2"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Marcher</a:t>
                      </a:r>
                      <a:endParaRPr lang="en-US" sz="4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34245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Je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Nous</a:t>
                      </a:r>
                      <a:endParaRPr lang="en-US" sz="3200" dirty="0"/>
                    </a:p>
                  </a:txBody>
                  <a:tcPr/>
                </a:tc>
              </a:tr>
              <a:tr h="972299"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Tu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Vous</a:t>
                      </a:r>
                      <a:endParaRPr lang="en-US" sz="3200" dirty="0"/>
                    </a:p>
                  </a:txBody>
                  <a:tcPr/>
                </a:tc>
              </a:tr>
              <a:tr h="1071035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Il/</a:t>
                      </a:r>
                      <a:r>
                        <a:rPr lang="en-US" sz="3200" dirty="0" err="1" smtClean="0"/>
                        <a:t>elle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Ils</a:t>
                      </a:r>
                      <a:r>
                        <a:rPr lang="en-US" sz="3200" dirty="0" smtClean="0"/>
                        <a:t>/</a:t>
                      </a:r>
                      <a:r>
                        <a:rPr lang="en-US" sz="3200" dirty="0" err="1" smtClean="0"/>
                        <a:t>elles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112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to English: which is easier?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335939"/>
              </p:ext>
            </p:extLst>
          </p:nvPr>
        </p:nvGraphicFramePr>
        <p:xfrm>
          <a:off x="5932014" y="2606842"/>
          <a:ext cx="6259986" cy="42511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9993"/>
                <a:gridCol w="3129993"/>
              </a:tblGrid>
              <a:tr h="1097791">
                <a:tc gridSpan="2">
                  <a:txBody>
                    <a:bodyPr/>
                    <a:lstStyle/>
                    <a:p>
                      <a:pPr algn="ctr"/>
                      <a:r>
                        <a:rPr lang="en-US" sz="4400" dirty="0" err="1" smtClean="0"/>
                        <a:t>Regarder</a:t>
                      </a:r>
                      <a:endParaRPr lang="en-US" sz="4400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5389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Je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regarde</a:t>
                      </a:r>
                      <a:endParaRPr lang="en-US" sz="32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Nous </a:t>
                      </a:r>
                      <a:r>
                        <a:rPr lang="en-US" sz="3200" dirty="0" err="1" smtClean="0"/>
                        <a:t>regardons</a:t>
                      </a:r>
                      <a:endParaRPr lang="en-US" sz="3200" dirty="0"/>
                    </a:p>
                  </a:txBody>
                  <a:tcPr/>
                </a:tc>
              </a:tr>
              <a:tr h="990767"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Tu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regardes</a:t>
                      </a:r>
                      <a:endParaRPr lang="en-US" sz="32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Vous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regardez</a:t>
                      </a:r>
                      <a:endParaRPr lang="en-US" sz="3200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110871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Il/</a:t>
                      </a:r>
                      <a:r>
                        <a:rPr lang="en-US" sz="3200" dirty="0" err="1" smtClean="0"/>
                        <a:t>elle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regarde</a:t>
                      </a:r>
                      <a:endParaRPr lang="en-US" sz="32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Ils</a:t>
                      </a:r>
                      <a:r>
                        <a:rPr lang="en-US" sz="3200" dirty="0" smtClean="0"/>
                        <a:t>/</a:t>
                      </a:r>
                      <a:r>
                        <a:rPr lang="en-US" sz="3200" dirty="0" err="1" smtClean="0"/>
                        <a:t>elles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regardent</a:t>
                      </a:r>
                      <a:endParaRPr lang="en-US" sz="32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740382"/>
              </p:ext>
            </p:extLst>
          </p:nvPr>
        </p:nvGraphicFramePr>
        <p:xfrm>
          <a:off x="0" y="2606842"/>
          <a:ext cx="5932014" cy="42511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6007"/>
                <a:gridCol w="2966007"/>
              </a:tblGrid>
              <a:tr h="1102285">
                <a:tc gridSpan="2"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To watch</a:t>
                      </a:r>
                      <a:endParaRPr lang="en-US" sz="4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58204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I watch</a:t>
                      </a:r>
                      <a:endParaRPr lang="en-US" sz="32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We watch</a:t>
                      </a:r>
                      <a:endParaRPr lang="en-US" sz="32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994823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You watch</a:t>
                      </a:r>
                      <a:endParaRPr lang="en-US" sz="32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You</a:t>
                      </a:r>
                      <a:r>
                        <a:rPr lang="en-US" sz="3200" baseline="0" dirty="0" smtClean="0"/>
                        <a:t> all watch</a:t>
                      </a:r>
                      <a:endParaRPr lang="en-US" sz="32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095846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He/she watches</a:t>
                      </a:r>
                      <a:endParaRPr lang="en-US" sz="32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The watch</a:t>
                      </a:r>
                      <a:endParaRPr lang="en-US" sz="32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254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6047316" cy="1320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Let’s compare more. Remember looking at all the forms of an English verb?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website has </a:t>
            </a:r>
            <a:r>
              <a:rPr lang="en-US" b="1" u="sng" dirty="0" smtClean="0"/>
              <a:t>21</a:t>
            </a:r>
            <a:r>
              <a:rPr lang="en-US" dirty="0" smtClean="0"/>
              <a:t> different verb forms for English.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4650" y="695325"/>
            <a:ext cx="5467350" cy="616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34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3878624" cy="1320800"/>
          </a:xfrm>
        </p:spPr>
        <p:txBody>
          <a:bodyPr/>
          <a:lstStyle/>
          <a:p>
            <a:r>
              <a:rPr lang="en-US" dirty="0" smtClean="0"/>
              <a:t>Let’s do the same for French.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4151340" cy="3880773"/>
          </a:xfrm>
        </p:spPr>
        <p:txBody>
          <a:bodyPr/>
          <a:lstStyle/>
          <a:p>
            <a:r>
              <a:rPr lang="en-US" dirty="0" smtClean="0"/>
              <a:t>This website shows </a:t>
            </a:r>
            <a:r>
              <a:rPr lang="en-US" b="1" u="sng" dirty="0" smtClean="0"/>
              <a:t>20</a:t>
            </a:r>
            <a:r>
              <a:rPr lang="en-US" dirty="0" smtClean="0"/>
              <a:t> for French.</a:t>
            </a:r>
          </a:p>
          <a:p>
            <a:endParaRPr lang="en-US" dirty="0"/>
          </a:p>
          <a:p>
            <a:r>
              <a:rPr lang="en-US" dirty="0" smtClean="0"/>
              <a:t>The good news? 4 or 5 of them are basically dead tenses.</a:t>
            </a:r>
          </a:p>
          <a:p>
            <a:endParaRPr lang="en-US" dirty="0"/>
          </a:p>
          <a:p>
            <a:r>
              <a:rPr lang="en-US" dirty="0" smtClean="0"/>
              <a:t>The even better news? You can be conversational knowing only </a:t>
            </a:r>
            <a:r>
              <a:rPr lang="en-US" b="1" dirty="0" smtClean="0"/>
              <a:t>3 </a:t>
            </a:r>
            <a:r>
              <a:rPr lang="en-US" dirty="0" smtClean="0"/>
              <a:t>of them and fairly fluent knowing only </a:t>
            </a:r>
            <a:r>
              <a:rPr lang="en-US" b="1" dirty="0" smtClean="0"/>
              <a:t>5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5434" y="609600"/>
            <a:ext cx="7006566" cy="5993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53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compare again.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English has around 21 verb forms (tenses), and all of them are used today.</a:t>
            </a:r>
          </a:p>
          <a:p>
            <a:r>
              <a:rPr lang="en-US" dirty="0" smtClean="0"/>
              <a:t>French has around 15 verb forms (tenses) in use today.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b="1" dirty="0" smtClean="0"/>
              <a:t>How does French manage to be a language missing 6 verb tenses that we English speakers use all the time?</a:t>
            </a:r>
          </a:p>
          <a:p>
            <a:endParaRPr lang="en-US" dirty="0"/>
          </a:p>
          <a:p>
            <a:r>
              <a:rPr lang="en-US" dirty="0" smtClean="0"/>
              <a:t>For example, French has no –ING forms</a:t>
            </a:r>
          </a:p>
          <a:p>
            <a:pPr lvl="1"/>
            <a:r>
              <a:rPr lang="en-US" dirty="0" smtClean="0"/>
              <a:t>There is no “I am going” or “he was doing” or “she would be doing”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05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French achieves this by rolling multiple forms into one.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250000"/>
              </a:lnSpc>
            </a:pPr>
            <a:r>
              <a:rPr lang="en-US" sz="2400" dirty="0" smtClean="0"/>
              <a:t>I watch (in general)</a:t>
            </a:r>
          </a:p>
          <a:p>
            <a:pPr>
              <a:lnSpc>
                <a:spcPct val="250000"/>
              </a:lnSpc>
            </a:pPr>
            <a:r>
              <a:rPr lang="en-US" sz="2400" dirty="0" smtClean="0"/>
              <a:t>I am watching (right now)					          Je </a:t>
            </a:r>
            <a:r>
              <a:rPr lang="en-US" sz="2400" dirty="0" err="1" smtClean="0"/>
              <a:t>regarde</a:t>
            </a:r>
            <a:endParaRPr lang="en-US" sz="2400" dirty="0" smtClean="0"/>
          </a:p>
          <a:p>
            <a:pPr>
              <a:lnSpc>
                <a:spcPct val="250000"/>
              </a:lnSpc>
            </a:pPr>
            <a:r>
              <a:rPr lang="en-US" sz="2400" dirty="0" smtClean="0"/>
              <a:t>I do watch (don’t say I don’t!)</a:t>
            </a:r>
          </a:p>
          <a:p>
            <a:pPr marL="0" indent="0">
              <a:lnSpc>
                <a:spcPct val="250000"/>
              </a:lnSpc>
              <a:buNone/>
            </a:pPr>
            <a:r>
              <a:rPr lang="en-US" sz="2400" b="1" dirty="0" smtClean="0"/>
              <a:t>Do you think this makes French easier or harder to learn?</a:t>
            </a:r>
          </a:p>
          <a:p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5309937" y="2582779"/>
            <a:ext cx="1588168" cy="2550695"/>
          </a:xfrm>
          <a:prstGeom prst="rightBrace">
            <a:avLst>
              <a:gd name="adj1" fmla="val 8333"/>
              <a:gd name="adj2" fmla="val 4434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46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got off topic there for a while. Let’s return to regular French –ER verbs.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26442" y="2160589"/>
            <a:ext cx="2247560" cy="3880773"/>
          </a:xfrm>
        </p:spPr>
        <p:txBody>
          <a:bodyPr/>
          <a:lstStyle/>
          <a:p>
            <a:r>
              <a:rPr lang="en-US" dirty="0" smtClean="0"/>
              <a:t>Like this one!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6974744"/>
              </p:ext>
            </p:extLst>
          </p:nvPr>
        </p:nvGraphicFramePr>
        <p:xfrm>
          <a:off x="677334" y="2197768"/>
          <a:ext cx="5851804" cy="40737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5902"/>
                <a:gridCol w="2925902"/>
              </a:tblGrid>
              <a:tr h="1056293">
                <a:tc gridSpan="2">
                  <a:txBody>
                    <a:bodyPr/>
                    <a:lstStyle/>
                    <a:p>
                      <a:pPr algn="ctr"/>
                      <a:r>
                        <a:rPr lang="en-US" sz="4400" dirty="0" err="1" smtClean="0"/>
                        <a:t>Regarder</a:t>
                      </a:r>
                      <a:endParaRPr lang="en-US" sz="4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1405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Je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regarde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Nous </a:t>
                      </a:r>
                      <a:r>
                        <a:rPr lang="en-US" sz="2400" dirty="0" err="1" smtClean="0"/>
                        <a:t>regardons</a:t>
                      </a:r>
                      <a:endParaRPr lang="en-US" sz="2400" dirty="0"/>
                    </a:p>
                  </a:txBody>
                  <a:tcPr/>
                </a:tc>
              </a:tr>
              <a:tr h="953315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Tu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regardes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Vous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regardez</a:t>
                      </a:r>
                      <a:endParaRPr lang="en-US" sz="2400" dirty="0"/>
                    </a:p>
                  </a:txBody>
                  <a:tcPr/>
                </a:tc>
              </a:tr>
              <a:tr h="105012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Il/</a:t>
                      </a:r>
                      <a:r>
                        <a:rPr lang="en-US" sz="2400" dirty="0" err="1" smtClean="0"/>
                        <a:t>elle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regarde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Ils</a:t>
                      </a:r>
                      <a:r>
                        <a:rPr lang="en-US" sz="2400" dirty="0" smtClean="0"/>
                        <a:t>/</a:t>
                      </a:r>
                      <a:r>
                        <a:rPr lang="en-US" sz="2400" dirty="0" err="1" smtClean="0"/>
                        <a:t>elles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regardent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197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we now have to realize is that every form of this verb means 3 things in English.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29138" y="2160589"/>
            <a:ext cx="2744864" cy="3880773"/>
          </a:xfrm>
        </p:spPr>
        <p:txBody>
          <a:bodyPr/>
          <a:lstStyle/>
          <a:p>
            <a:r>
              <a:rPr lang="en-US" dirty="0" smtClean="0"/>
              <a:t>Fill in the rest of these in your verb </a:t>
            </a:r>
            <a:r>
              <a:rPr lang="en-US" smtClean="0"/>
              <a:t>reference guide.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287532"/>
              </p:ext>
            </p:extLst>
          </p:nvPr>
        </p:nvGraphicFramePr>
        <p:xfrm>
          <a:off x="677334" y="2197768"/>
          <a:ext cx="5851804" cy="4212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5902"/>
                <a:gridCol w="2925902"/>
              </a:tblGrid>
              <a:tr h="1056293">
                <a:tc gridSpan="2">
                  <a:txBody>
                    <a:bodyPr/>
                    <a:lstStyle/>
                    <a:p>
                      <a:pPr algn="ctr"/>
                      <a:r>
                        <a:rPr lang="en-US" sz="4400" dirty="0" err="1" smtClean="0"/>
                        <a:t>Regarder</a:t>
                      </a:r>
                      <a:endParaRPr lang="en-US" sz="4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1405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Je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regarde</a:t>
                      </a:r>
                      <a:endParaRPr lang="en-US" sz="2400" baseline="0" dirty="0" smtClean="0"/>
                    </a:p>
                    <a:p>
                      <a:r>
                        <a:rPr lang="en-US" sz="1200" baseline="0" dirty="0" smtClean="0"/>
                        <a:t>I watch, I am watching, I do watch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Nous </a:t>
                      </a:r>
                      <a:r>
                        <a:rPr lang="en-US" sz="2400" dirty="0" err="1" smtClean="0"/>
                        <a:t>regardons</a:t>
                      </a:r>
                      <a:endParaRPr lang="en-US" sz="2400" dirty="0"/>
                    </a:p>
                  </a:txBody>
                  <a:tcPr/>
                </a:tc>
              </a:tr>
              <a:tr h="953315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Tu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regardes</a:t>
                      </a:r>
                      <a:r>
                        <a:rPr lang="en-US" sz="2400" dirty="0" smtClean="0"/>
                        <a:t/>
                      </a:r>
                      <a:br>
                        <a:rPr lang="en-US" sz="2400" dirty="0" smtClean="0"/>
                      </a:br>
                      <a:r>
                        <a:rPr lang="en-US" sz="1200" dirty="0" smtClean="0"/>
                        <a:t>You watch, you are watching, you do watch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Vous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regardez</a:t>
                      </a:r>
                      <a:endParaRPr lang="en-US" sz="2400" dirty="0"/>
                    </a:p>
                  </a:txBody>
                  <a:tcPr/>
                </a:tc>
              </a:tr>
              <a:tr h="105012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Il/</a:t>
                      </a:r>
                      <a:r>
                        <a:rPr lang="en-US" sz="2400" dirty="0" err="1" smtClean="0"/>
                        <a:t>elle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regarde</a:t>
                      </a:r>
                      <a:endParaRPr lang="en-US" sz="2400" dirty="0" smtClean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He watches, he is watching, he does watch…</a:t>
                      </a:r>
                      <a:endParaRPr lang="en-US" sz="1200" dirty="0" smtClean="0"/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Ils</a:t>
                      </a:r>
                      <a:r>
                        <a:rPr lang="en-US" sz="2400" dirty="0" smtClean="0"/>
                        <a:t>/</a:t>
                      </a:r>
                      <a:r>
                        <a:rPr lang="en-US" sz="2400" dirty="0" err="1" smtClean="0"/>
                        <a:t>elles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regardent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346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we put those random words into categories by similarity?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try to group them into 4 or 5 different groups. You can choose the criteria by which we group them. How would you do it?</a:t>
            </a:r>
          </a:p>
          <a:p>
            <a:r>
              <a:rPr lang="en-US" dirty="0" smtClean="0"/>
              <a:t>Work with the people around you and decide how you will do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59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867719" cy="1320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Remember when we did a worksheet for English learners? Now let’s do that in French.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9" y="2160589"/>
            <a:ext cx="12188971" cy="4697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49574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Final note: it’s very tempting to try to translate English word-for-word into French.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We think “I am watching” and we want a three word translation into French with “je </a:t>
            </a:r>
            <a:r>
              <a:rPr lang="en-US" sz="2800" dirty="0" err="1" smtClean="0"/>
              <a:t>suis</a:t>
            </a:r>
            <a:r>
              <a:rPr lang="en-US" sz="2800" dirty="0" smtClean="0"/>
              <a:t>…</a:t>
            </a:r>
            <a:r>
              <a:rPr lang="en-US" sz="2800" dirty="0" err="1" smtClean="0"/>
              <a:t>regarder-ing</a:t>
            </a:r>
            <a:r>
              <a:rPr lang="en-US" sz="2800" dirty="0" smtClean="0"/>
              <a:t>”</a:t>
            </a:r>
          </a:p>
          <a:p>
            <a:r>
              <a:rPr lang="en-US" sz="2800" dirty="0" smtClean="0"/>
              <a:t>You don’t need one. Just </a:t>
            </a:r>
            <a:r>
              <a:rPr lang="en-US" sz="2800" i="1" dirty="0" smtClean="0"/>
              <a:t>je </a:t>
            </a:r>
            <a:r>
              <a:rPr lang="en-US" sz="2800" i="1" dirty="0" err="1" smtClean="0"/>
              <a:t>regarde</a:t>
            </a:r>
            <a:r>
              <a:rPr lang="en-US" sz="2800" dirty="0" smtClean="0"/>
              <a:t> is good enough.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6252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Warmup: remember English verb families?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had verbs like “to walk” which looked like this:</a:t>
            </a:r>
          </a:p>
          <a:p>
            <a:pPr lvl="1"/>
            <a:r>
              <a:rPr lang="en-US" dirty="0" smtClean="0"/>
              <a:t>I walk, you walk, he/she walk</a:t>
            </a:r>
            <a:r>
              <a:rPr lang="en-US" b="1" dirty="0" smtClean="0"/>
              <a:t>s</a:t>
            </a:r>
          </a:p>
          <a:p>
            <a:r>
              <a:rPr lang="en-US" dirty="0" smtClean="0"/>
              <a:t>We also had verbs like “to watch” where we had to remember an extra “e”:</a:t>
            </a:r>
          </a:p>
          <a:p>
            <a:pPr lvl="1"/>
            <a:r>
              <a:rPr lang="en-US" dirty="0" smtClean="0"/>
              <a:t>I watch, you watch, he/she watch</a:t>
            </a:r>
            <a:r>
              <a:rPr lang="en-US" b="1" dirty="0" smtClean="0"/>
              <a:t>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95816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we will discuss the 2</a:t>
            </a:r>
            <a:r>
              <a:rPr lang="en-US" baseline="30000" dirty="0" smtClean="0"/>
              <a:t>nd</a:t>
            </a:r>
            <a:r>
              <a:rPr lang="en-US" dirty="0" smtClean="0"/>
              <a:t> verb family, -RE verbs.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Although this verb family doesn’t have nearly as many members as –ER verbs, some of the members are really important everyday verbs.</a:t>
            </a:r>
          </a:p>
          <a:p>
            <a:endParaRPr lang="en-US" dirty="0"/>
          </a:p>
          <a:p>
            <a:r>
              <a:rPr lang="en-US" dirty="0" err="1" smtClean="0"/>
              <a:t>Vendre</a:t>
            </a:r>
            <a:r>
              <a:rPr lang="en-US" dirty="0" smtClean="0"/>
              <a:t> = to sell</a:t>
            </a:r>
          </a:p>
          <a:p>
            <a:r>
              <a:rPr lang="en-US" dirty="0" err="1" smtClean="0"/>
              <a:t>Attendre</a:t>
            </a:r>
            <a:r>
              <a:rPr lang="en-US" dirty="0" smtClean="0"/>
              <a:t> = to wait</a:t>
            </a:r>
          </a:p>
          <a:p>
            <a:r>
              <a:rPr lang="en-US" dirty="0" err="1" smtClean="0"/>
              <a:t>Descendre</a:t>
            </a:r>
            <a:r>
              <a:rPr lang="en-US" dirty="0" smtClean="0"/>
              <a:t> = to take down, to go down</a:t>
            </a:r>
          </a:p>
          <a:p>
            <a:r>
              <a:rPr lang="en-US" dirty="0" smtClean="0"/>
              <a:t>Entendre = to hear</a:t>
            </a:r>
          </a:p>
          <a:p>
            <a:r>
              <a:rPr lang="en-US" dirty="0" err="1" smtClean="0"/>
              <a:t>Défendre</a:t>
            </a:r>
            <a:r>
              <a:rPr lang="en-US" dirty="0" smtClean="0"/>
              <a:t> = to defend</a:t>
            </a:r>
          </a:p>
          <a:p>
            <a:r>
              <a:rPr lang="en-US" dirty="0" err="1" smtClean="0"/>
              <a:t>Perdre</a:t>
            </a:r>
            <a:r>
              <a:rPr lang="en-US" dirty="0" smtClean="0"/>
              <a:t> = to lose</a:t>
            </a:r>
          </a:p>
          <a:p>
            <a:r>
              <a:rPr lang="en-US" dirty="0" err="1" smtClean="0"/>
              <a:t>Répondre</a:t>
            </a:r>
            <a:r>
              <a:rPr lang="en-US" dirty="0" smtClean="0"/>
              <a:t>= to answer, respond</a:t>
            </a:r>
          </a:p>
          <a:p>
            <a:r>
              <a:rPr lang="en-US" dirty="0" err="1" smtClean="0"/>
              <a:t>Rendre</a:t>
            </a:r>
            <a:r>
              <a:rPr lang="en-US" dirty="0" smtClean="0"/>
              <a:t> = to hand in, to turn 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11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conjugate them a lot like –ER verbs.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 verb endings: e, </a:t>
            </a:r>
            <a:r>
              <a:rPr lang="en-US" dirty="0" err="1" smtClean="0"/>
              <a:t>es</a:t>
            </a:r>
            <a:r>
              <a:rPr lang="en-US" dirty="0" smtClean="0"/>
              <a:t>, e, </a:t>
            </a:r>
            <a:r>
              <a:rPr lang="en-US" dirty="0" err="1" smtClean="0"/>
              <a:t>ons</a:t>
            </a:r>
            <a:r>
              <a:rPr lang="en-US" dirty="0" smtClean="0"/>
              <a:t>, </a:t>
            </a:r>
            <a:r>
              <a:rPr lang="en-US" dirty="0" err="1" smtClean="0"/>
              <a:t>ez</a:t>
            </a:r>
            <a:r>
              <a:rPr lang="en-US" dirty="0" smtClean="0"/>
              <a:t>, </a:t>
            </a:r>
            <a:r>
              <a:rPr lang="en-US" dirty="0" err="1" smtClean="0"/>
              <a:t>ent</a:t>
            </a:r>
            <a:endParaRPr lang="en-US" dirty="0" smtClean="0"/>
          </a:p>
          <a:p>
            <a:r>
              <a:rPr lang="en-US" dirty="0" smtClean="0"/>
              <a:t>RE verb endings: </a:t>
            </a:r>
            <a:r>
              <a:rPr lang="en-US" b="1" dirty="0" smtClean="0"/>
              <a:t>s, s, __, </a:t>
            </a:r>
            <a:r>
              <a:rPr lang="en-US" b="1" dirty="0" err="1" smtClean="0"/>
              <a:t>ons</a:t>
            </a:r>
            <a:r>
              <a:rPr lang="en-US" b="1" dirty="0" smtClean="0"/>
              <a:t>, </a:t>
            </a:r>
            <a:r>
              <a:rPr lang="en-US" b="1" dirty="0" err="1" smtClean="0"/>
              <a:t>ez</a:t>
            </a:r>
            <a:r>
              <a:rPr lang="en-US" b="1" dirty="0" smtClean="0"/>
              <a:t>, </a:t>
            </a:r>
            <a:r>
              <a:rPr lang="en-US" b="1" dirty="0" err="1" smtClean="0"/>
              <a:t>ent</a:t>
            </a:r>
            <a:endParaRPr lang="en-US" b="1" dirty="0" smtClean="0"/>
          </a:p>
          <a:p>
            <a:endParaRPr lang="en-US" b="1" dirty="0"/>
          </a:p>
          <a:p>
            <a:r>
              <a:rPr lang="en-US" dirty="0" smtClean="0"/>
              <a:t>Just like you have to chop off the –ER before you add –ER verb endings, you need to remove the –RE before you add those endings.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18984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it in on your important verb sheet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0303114"/>
              </p:ext>
            </p:extLst>
          </p:nvPr>
        </p:nvGraphicFramePr>
        <p:xfrm>
          <a:off x="1818157" y="2084557"/>
          <a:ext cx="5851804" cy="40737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5902"/>
                <a:gridCol w="2925902"/>
              </a:tblGrid>
              <a:tr h="1056293">
                <a:tc gridSpan="2"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Entendre</a:t>
                      </a:r>
                      <a:endParaRPr lang="en-US" sz="4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14052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J’entend</a:t>
                      </a:r>
                      <a:r>
                        <a:rPr lang="en-US" sz="2400" b="1" dirty="0" err="1" smtClean="0"/>
                        <a:t>s</a:t>
                      </a:r>
                      <a:endParaRPr lang="en-US" sz="2400" b="1" dirty="0" smtClean="0"/>
                    </a:p>
                    <a:p>
                      <a:r>
                        <a:rPr lang="en-US" sz="1200" dirty="0" smtClean="0"/>
                        <a:t>I hear, I am hearing, I do hear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Nous </a:t>
                      </a:r>
                      <a:r>
                        <a:rPr lang="en-US" sz="2400" dirty="0" err="1" smtClean="0"/>
                        <a:t>entend</a:t>
                      </a:r>
                      <a:r>
                        <a:rPr lang="en-US" sz="2400" b="1" dirty="0" err="1" smtClean="0"/>
                        <a:t>ons</a:t>
                      </a:r>
                      <a:endParaRPr lang="en-US" sz="2400" b="1" dirty="0" smtClean="0"/>
                    </a:p>
                    <a:p>
                      <a:r>
                        <a:rPr lang="en-US" sz="1200" dirty="0" smtClean="0"/>
                        <a:t>We</a:t>
                      </a:r>
                      <a:r>
                        <a:rPr lang="en-US" sz="1200" baseline="0" dirty="0" smtClean="0"/>
                        <a:t> hear, we are hearing, we do hear</a:t>
                      </a:r>
                      <a:endParaRPr lang="en-US" sz="1100" dirty="0"/>
                    </a:p>
                  </a:txBody>
                  <a:tcPr/>
                </a:tc>
              </a:tr>
              <a:tr h="953315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Tu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entend</a:t>
                      </a:r>
                      <a:r>
                        <a:rPr lang="en-US" sz="2400" b="1" dirty="0" err="1" smtClean="0"/>
                        <a:t>s</a:t>
                      </a:r>
                      <a:endParaRPr lang="en-US" sz="2400" b="1" dirty="0" smtClean="0"/>
                    </a:p>
                    <a:p>
                      <a:r>
                        <a:rPr lang="en-US" sz="1200" dirty="0" smtClean="0"/>
                        <a:t>You hear, you are</a:t>
                      </a:r>
                      <a:r>
                        <a:rPr lang="en-US" sz="1200" baseline="0" dirty="0" smtClean="0"/>
                        <a:t> hearing, you do hear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Vous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b="0" dirty="0" err="1" smtClean="0"/>
                        <a:t>entend</a:t>
                      </a:r>
                      <a:r>
                        <a:rPr lang="en-US" sz="2400" b="1" dirty="0" err="1" smtClean="0"/>
                        <a:t>ez</a:t>
                      </a:r>
                      <a:endParaRPr lang="en-US" sz="2400" b="1" dirty="0" smtClean="0"/>
                    </a:p>
                    <a:p>
                      <a:r>
                        <a:rPr lang="en-US" sz="1200" dirty="0" smtClean="0"/>
                        <a:t>You all</a:t>
                      </a:r>
                      <a:r>
                        <a:rPr lang="en-US" sz="1200" baseline="0" dirty="0" smtClean="0"/>
                        <a:t> hear, you all are hearing, you all do hear</a:t>
                      </a:r>
                      <a:endParaRPr lang="en-US" sz="1100" dirty="0"/>
                    </a:p>
                  </a:txBody>
                  <a:tcPr/>
                </a:tc>
              </a:tr>
              <a:tr h="105012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Il/</a:t>
                      </a:r>
                      <a:r>
                        <a:rPr lang="en-US" sz="2400" dirty="0" err="1" smtClean="0"/>
                        <a:t>elle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entend</a:t>
                      </a:r>
                      <a:endParaRPr lang="en-US" sz="2400" dirty="0" smtClean="0"/>
                    </a:p>
                    <a:p>
                      <a:r>
                        <a:rPr lang="en-US" sz="1200" dirty="0" smtClean="0"/>
                        <a:t>He hears, he is</a:t>
                      </a:r>
                      <a:r>
                        <a:rPr lang="en-US" sz="1200" baseline="0" dirty="0" smtClean="0"/>
                        <a:t> hearing, he does hear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Ils</a:t>
                      </a:r>
                      <a:r>
                        <a:rPr lang="en-US" sz="2400" dirty="0" smtClean="0"/>
                        <a:t>/</a:t>
                      </a:r>
                      <a:r>
                        <a:rPr lang="en-US" sz="2400" dirty="0" err="1" smtClean="0"/>
                        <a:t>elles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entend</a:t>
                      </a:r>
                      <a:r>
                        <a:rPr lang="en-US" sz="2400" b="1" dirty="0" err="1" smtClean="0"/>
                        <a:t>ent</a:t>
                      </a:r>
                      <a:endParaRPr lang="en-US" sz="2400" b="1" dirty="0" smtClean="0"/>
                    </a:p>
                    <a:p>
                      <a:r>
                        <a:rPr lang="en-US" sz="1200" dirty="0" smtClean="0"/>
                        <a:t>They hear, they are hearing, they do hear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518777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talk pronunciation.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Much like –ER verbs, all the singular endings are silent.</a:t>
            </a:r>
          </a:p>
          <a:p>
            <a:pPr lvl="1"/>
            <a:r>
              <a:rPr lang="en-US" dirty="0" smtClean="0"/>
              <a:t>Je </a:t>
            </a:r>
            <a:r>
              <a:rPr lang="en-US" dirty="0" err="1" smtClean="0"/>
              <a:t>regard</a:t>
            </a:r>
            <a:r>
              <a:rPr lang="en-US" strike="sngStrike" dirty="0" err="1" smtClean="0"/>
              <a:t>e</a:t>
            </a:r>
            <a:r>
              <a:rPr lang="en-US" dirty="0" smtClean="0"/>
              <a:t>,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regard</a:t>
            </a:r>
            <a:r>
              <a:rPr lang="en-US" strike="sngStrike" dirty="0" err="1" smtClean="0"/>
              <a:t>es</a:t>
            </a:r>
            <a:r>
              <a:rPr lang="en-US" dirty="0" smtClean="0"/>
              <a:t>,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regard</a:t>
            </a:r>
            <a:r>
              <a:rPr lang="en-US" strike="sngStrike" dirty="0" err="1" smtClean="0"/>
              <a:t>e</a:t>
            </a:r>
            <a:r>
              <a:rPr lang="en-US" dirty="0"/>
              <a:t> </a:t>
            </a:r>
            <a:r>
              <a:rPr lang="en-US" dirty="0" smtClean="0"/>
              <a:t>= all pronounced “</a:t>
            </a:r>
            <a:r>
              <a:rPr lang="en-US" dirty="0" err="1" smtClean="0"/>
              <a:t>ruh-gard</a:t>
            </a:r>
            <a:r>
              <a:rPr lang="en-US" dirty="0" smtClean="0"/>
              <a:t>”</a:t>
            </a:r>
          </a:p>
          <a:p>
            <a:pPr lvl="1"/>
            <a:r>
              <a:rPr lang="en-US" dirty="0" err="1" smtClean="0"/>
              <a:t>J’entend</a:t>
            </a:r>
            <a:r>
              <a:rPr lang="en-US" strike="sngStrike" dirty="0" err="1" smtClean="0"/>
              <a:t>s</a:t>
            </a:r>
            <a:r>
              <a:rPr lang="en-US" dirty="0" smtClean="0"/>
              <a:t>,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entend</a:t>
            </a:r>
            <a:r>
              <a:rPr lang="en-US" strike="sngStrike" dirty="0" err="1" smtClean="0"/>
              <a:t>s</a:t>
            </a:r>
            <a:r>
              <a:rPr lang="en-US" dirty="0" smtClean="0"/>
              <a:t>, </a:t>
            </a:r>
            <a:r>
              <a:rPr lang="en-US" dirty="0" err="1" smtClean="0"/>
              <a:t>il</a:t>
            </a:r>
            <a:r>
              <a:rPr lang="en-US" dirty="0" smtClean="0"/>
              <a:t>/</a:t>
            </a:r>
            <a:r>
              <a:rPr lang="en-US" dirty="0" err="1" smtClean="0"/>
              <a:t>elle</a:t>
            </a:r>
            <a:r>
              <a:rPr lang="en-US" dirty="0" smtClean="0"/>
              <a:t> </a:t>
            </a:r>
            <a:r>
              <a:rPr lang="en-US" dirty="0" err="1" smtClean="0"/>
              <a:t>entend</a:t>
            </a:r>
            <a:r>
              <a:rPr lang="en-US" dirty="0" smtClean="0"/>
              <a:t> = all pronounced “</a:t>
            </a:r>
            <a:r>
              <a:rPr lang="en-US" dirty="0" err="1" smtClean="0"/>
              <a:t>awntawn</a:t>
            </a:r>
            <a:r>
              <a:rPr lang="en-US" dirty="0" smtClean="0"/>
              <a:t>”</a:t>
            </a:r>
          </a:p>
          <a:p>
            <a:pPr lvl="1"/>
            <a:endParaRPr lang="en-US" dirty="0"/>
          </a:p>
          <a:p>
            <a:r>
              <a:rPr lang="en-US" dirty="0" smtClean="0"/>
              <a:t>The plural endings are exactly the same.</a:t>
            </a:r>
          </a:p>
          <a:p>
            <a:pPr lvl="1"/>
            <a:r>
              <a:rPr lang="en-US" dirty="0" smtClean="0"/>
              <a:t>Nous </a:t>
            </a:r>
            <a:r>
              <a:rPr lang="en-US" dirty="0" err="1" smtClean="0"/>
              <a:t>regard</a:t>
            </a:r>
            <a:r>
              <a:rPr lang="en-US" b="1" dirty="0" err="1" smtClean="0"/>
              <a:t>ons</a:t>
            </a:r>
            <a:r>
              <a:rPr lang="en-US" dirty="0" smtClean="0"/>
              <a:t>,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regard</a:t>
            </a:r>
            <a:r>
              <a:rPr lang="en-US" b="1" dirty="0" err="1" smtClean="0"/>
              <a:t>ez</a:t>
            </a:r>
            <a:r>
              <a:rPr lang="en-US" dirty="0" smtClean="0"/>
              <a:t>, </a:t>
            </a:r>
            <a:r>
              <a:rPr lang="en-US" dirty="0" err="1" smtClean="0"/>
              <a:t>ils</a:t>
            </a:r>
            <a:r>
              <a:rPr lang="en-US" dirty="0" smtClean="0"/>
              <a:t>/</a:t>
            </a:r>
            <a:r>
              <a:rPr lang="en-US" dirty="0" err="1" smtClean="0"/>
              <a:t>elles</a:t>
            </a:r>
            <a:r>
              <a:rPr lang="en-US" dirty="0" smtClean="0"/>
              <a:t> </a:t>
            </a:r>
            <a:r>
              <a:rPr lang="en-US" dirty="0" err="1" smtClean="0"/>
              <a:t>regard</a:t>
            </a:r>
            <a:r>
              <a:rPr lang="en-US" b="1" dirty="0" err="1" smtClean="0"/>
              <a:t>ent</a:t>
            </a:r>
            <a:endParaRPr lang="en-US" b="1" dirty="0" smtClean="0"/>
          </a:p>
          <a:p>
            <a:pPr lvl="1"/>
            <a:r>
              <a:rPr lang="en-US" dirty="0" smtClean="0"/>
              <a:t>Nous </a:t>
            </a:r>
            <a:r>
              <a:rPr lang="en-US" dirty="0" err="1" smtClean="0"/>
              <a:t>entend</a:t>
            </a:r>
            <a:r>
              <a:rPr lang="en-US" b="1" dirty="0" err="1" smtClean="0"/>
              <a:t>ons</a:t>
            </a:r>
            <a:r>
              <a:rPr lang="en-US" dirty="0" smtClean="0"/>
              <a:t>,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entend</a:t>
            </a:r>
            <a:r>
              <a:rPr lang="en-US" b="1" dirty="0" err="1" smtClean="0"/>
              <a:t>ez</a:t>
            </a:r>
            <a:r>
              <a:rPr lang="en-US" dirty="0" smtClean="0"/>
              <a:t>, </a:t>
            </a:r>
            <a:r>
              <a:rPr lang="en-US" dirty="0" err="1" smtClean="0"/>
              <a:t>ils</a:t>
            </a:r>
            <a:r>
              <a:rPr lang="en-US" dirty="0" smtClean="0"/>
              <a:t>/</a:t>
            </a:r>
            <a:r>
              <a:rPr lang="en-US" dirty="0" err="1" smtClean="0"/>
              <a:t>elles</a:t>
            </a:r>
            <a:r>
              <a:rPr lang="en-US" dirty="0" smtClean="0"/>
              <a:t> </a:t>
            </a:r>
            <a:r>
              <a:rPr lang="en-US" dirty="0" err="1" smtClean="0"/>
              <a:t>entend</a:t>
            </a:r>
            <a:r>
              <a:rPr lang="en-US" b="1" dirty="0" err="1" smtClean="0"/>
              <a:t>ent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This means that pronunciation-wise, -ER and –RE verbs are the same in the present. Only spelling is different!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31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a few!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8403789"/>
              </p:ext>
            </p:extLst>
          </p:nvPr>
        </p:nvGraphicFramePr>
        <p:xfrm>
          <a:off x="381236" y="1666545"/>
          <a:ext cx="5000660" cy="3262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330"/>
                <a:gridCol w="2500330"/>
              </a:tblGrid>
              <a:tr h="845937">
                <a:tc gridSpan="2">
                  <a:txBody>
                    <a:bodyPr/>
                    <a:lstStyle/>
                    <a:p>
                      <a:pPr algn="ctr"/>
                      <a:r>
                        <a:rPr lang="en-US" sz="4400" dirty="0" err="1" smtClean="0"/>
                        <a:t>Attendre</a:t>
                      </a:r>
                      <a:endParaRPr lang="en-US" sz="4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12108">
                <a:tc>
                  <a:txBody>
                    <a:bodyPr/>
                    <a:lstStyle/>
                    <a:p>
                      <a:endParaRPr lang="en-US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 smtClean="0"/>
                    </a:p>
                  </a:txBody>
                  <a:tcPr/>
                </a:tc>
              </a:tr>
              <a:tr h="763467">
                <a:tc>
                  <a:txBody>
                    <a:bodyPr/>
                    <a:lstStyle/>
                    <a:p>
                      <a:endParaRPr lang="en-US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 smtClean="0"/>
                    </a:p>
                  </a:txBody>
                  <a:tcPr/>
                </a:tc>
              </a:tr>
              <a:tr h="840996">
                <a:tc>
                  <a:txBody>
                    <a:bodyPr/>
                    <a:lstStyle/>
                    <a:p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904012"/>
              </p:ext>
            </p:extLst>
          </p:nvPr>
        </p:nvGraphicFramePr>
        <p:xfrm>
          <a:off x="5819739" y="1666545"/>
          <a:ext cx="5000660" cy="3262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330"/>
                <a:gridCol w="2500330"/>
              </a:tblGrid>
              <a:tr h="845937">
                <a:tc gridSpan="2">
                  <a:txBody>
                    <a:bodyPr/>
                    <a:lstStyle/>
                    <a:p>
                      <a:pPr algn="ctr"/>
                      <a:r>
                        <a:rPr lang="en-US" sz="4400" dirty="0" err="1" smtClean="0"/>
                        <a:t>Vendre</a:t>
                      </a:r>
                      <a:endParaRPr lang="en-US" sz="4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12108">
                <a:tc>
                  <a:txBody>
                    <a:bodyPr/>
                    <a:lstStyle/>
                    <a:p>
                      <a:endParaRPr lang="en-US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 smtClean="0"/>
                    </a:p>
                  </a:txBody>
                  <a:tcPr/>
                </a:tc>
              </a:tr>
              <a:tr h="763467">
                <a:tc>
                  <a:txBody>
                    <a:bodyPr/>
                    <a:lstStyle/>
                    <a:p>
                      <a:endParaRPr lang="en-US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 smtClean="0"/>
                    </a:p>
                  </a:txBody>
                  <a:tcPr/>
                </a:tc>
              </a:tr>
              <a:tr h="840996">
                <a:tc>
                  <a:txBody>
                    <a:bodyPr/>
                    <a:lstStyle/>
                    <a:p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447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a few!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81236" y="1666545"/>
          <a:ext cx="5000660" cy="3262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330"/>
                <a:gridCol w="2500330"/>
              </a:tblGrid>
              <a:tr h="845937">
                <a:tc gridSpan="2">
                  <a:txBody>
                    <a:bodyPr/>
                    <a:lstStyle/>
                    <a:p>
                      <a:pPr algn="ctr"/>
                      <a:r>
                        <a:rPr lang="en-US" sz="4400" dirty="0" err="1" smtClean="0"/>
                        <a:t>Attendre</a:t>
                      </a:r>
                      <a:endParaRPr lang="en-US" sz="4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12108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J’attend</a:t>
                      </a:r>
                      <a:r>
                        <a:rPr lang="en-US" sz="2400" b="1" dirty="0" err="1" smtClean="0"/>
                        <a:t>s</a:t>
                      </a:r>
                      <a:endParaRPr lang="en-US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Nous </a:t>
                      </a:r>
                      <a:r>
                        <a:rPr lang="en-US" sz="2400" dirty="0" err="1" smtClean="0"/>
                        <a:t>attend</a:t>
                      </a:r>
                      <a:r>
                        <a:rPr lang="en-US" sz="2400" b="1" dirty="0" err="1" smtClean="0"/>
                        <a:t>ons</a:t>
                      </a:r>
                      <a:endParaRPr lang="en-US" sz="2400" b="1" dirty="0" smtClean="0"/>
                    </a:p>
                  </a:txBody>
                  <a:tcPr/>
                </a:tc>
              </a:tr>
              <a:tr h="763467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Tu</a:t>
                      </a:r>
                      <a:r>
                        <a:rPr lang="en-US" sz="2400" dirty="0" smtClean="0"/>
                        <a:t> attend</a:t>
                      </a:r>
                      <a:r>
                        <a:rPr lang="en-US" sz="2400" b="1" dirty="0" smtClean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Vous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b="0" dirty="0" err="1" smtClean="0"/>
                        <a:t>attend</a:t>
                      </a:r>
                      <a:r>
                        <a:rPr lang="en-US" sz="2400" b="1" dirty="0" err="1" smtClean="0"/>
                        <a:t>ez</a:t>
                      </a:r>
                      <a:endParaRPr lang="en-US" sz="2400" b="1" dirty="0" smtClean="0"/>
                    </a:p>
                  </a:txBody>
                  <a:tcPr/>
                </a:tc>
              </a:tr>
              <a:tr h="84099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Il/</a:t>
                      </a:r>
                      <a:r>
                        <a:rPr lang="en-US" sz="2400" dirty="0" err="1" smtClean="0"/>
                        <a:t>elle</a:t>
                      </a:r>
                      <a:r>
                        <a:rPr lang="en-US" sz="2400" dirty="0" smtClean="0"/>
                        <a:t> attend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Ils</a:t>
                      </a:r>
                      <a:r>
                        <a:rPr lang="en-US" sz="2400" dirty="0" smtClean="0"/>
                        <a:t>/</a:t>
                      </a:r>
                      <a:r>
                        <a:rPr lang="en-US" sz="2400" dirty="0" err="1" smtClean="0"/>
                        <a:t>elles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attend</a:t>
                      </a:r>
                      <a:r>
                        <a:rPr lang="en-US" sz="2400" b="1" dirty="0" err="1" smtClean="0"/>
                        <a:t>ent</a:t>
                      </a:r>
                      <a:endParaRPr lang="en-US" sz="2400" b="1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819739" y="1666545"/>
          <a:ext cx="5000660" cy="3262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330"/>
                <a:gridCol w="2500330"/>
              </a:tblGrid>
              <a:tr h="845937">
                <a:tc gridSpan="2">
                  <a:txBody>
                    <a:bodyPr/>
                    <a:lstStyle/>
                    <a:p>
                      <a:pPr algn="ctr"/>
                      <a:r>
                        <a:rPr lang="en-US" sz="4400" dirty="0" err="1" smtClean="0"/>
                        <a:t>Vendre</a:t>
                      </a:r>
                      <a:endParaRPr lang="en-US" sz="4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1210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Je</a:t>
                      </a:r>
                      <a:r>
                        <a:rPr lang="en-US" sz="2400" baseline="0" dirty="0" smtClean="0"/>
                        <a:t> vend</a:t>
                      </a:r>
                      <a:r>
                        <a:rPr lang="en-US" sz="2400" b="1" dirty="0" smtClean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Nous </a:t>
                      </a:r>
                      <a:r>
                        <a:rPr lang="en-US" sz="2400" dirty="0" err="1" smtClean="0"/>
                        <a:t>vend</a:t>
                      </a:r>
                      <a:r>
                        <a:rPr lang="en-US" sz="2400" b="1" dirty="0" err="1" smtClean="0"/>
                        <a:t>ons</a:t>
                      </a:r>
                      <a:endParaRPr lang="en-US" sz="2400" b="1" dirty="0" smtClean="0"/>
                    </a:p>
                  </a:txBody>
                  <a:tcPr/>
                </a:tc>
              </a:tr>
              <a:tr h="763467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Tu</a:t>
                      </a:r>
                      <a:r>
                        <a:rPr lang="en-US" sz="2400" dirty="0" smtClean="0"/>
                        <a:t> vend</a:t>
                      </a:r>
                      <a:r>
                        <a:rPr lang="en-US" sz="2400" b="1" dirty="0" smtClean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Vous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b="0" dirty="0" err="1" smtClean="0"/>
                        <a:t>vend</a:t>
                      </a:r>
                      <a:r>
                        <a:rPr lang="en-US" sz="2400" b="1" dirty="0" err="1" smtClean="0"/>
                        <a:t>ez</a:t>
                      </a:r>
                      <a:endParaRPr lang="en-US" sz="2400" b="1" dirty="0" smtClean="0"/>
                    </a:p>
                  </a:txBody>
                  <a:tcPr/>
                </a:tc>
              </a:tr>
              <a:tr h="84099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Il/</a:t>
                      </a:r>
                      <a:r>
                        <a:rPr lang="en-US" sz="2400" dirty="0" err="1" smtClean="0"/>
                        <a:t>elle</a:t>
                      </a:r>
                      <a:r>
                        <a:rPr lang="en-US" sz="2400" dirty="0" smtClean="0"/>
                        <a:t> vend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Ils</a:t>
                      </a:r>
                      <a:r>
                        <a:rPr lang="en-US" sz="2400" dirty="0" smtClean="0"/>
                        <a:t>/</a:t>
                      </a:r>
                      <a:r>
                        <a:rPr lang="en-US" sz="2400" dirty="0" err="1" smtClean="0"/>
                        <a:t>elles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vend</a:t>
                      </a:r>
                      <a:r>
                        <a:rPr lang="en-US" sz="2400" b="1" dirty="0" err="1" smtClean="0"/>
                        <a:t>ent</a:t>
                      </a:r>
                      <a:endParaRPr lang="en-US" sz="2400" b="1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381236" y="5246914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Can we pronounce these?</a:t>
            </a:r>
          </a:p>
          <a:p>
            <a:r>
              <a:rPr lang="en-US" dirty="0" smtClean="0"/>
              <a:t>Do we remember all 3 meanings?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63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Grab a whiteboard, marker, and eraser.</a:t>
            </a:r>
            <a:br>
              <a:rPr lang="en-US" dirty="0" smtClean="0"/>
            </a:br>
            <a:r>
              <a:rPr lang="en-US" dirty="0" smtClean="0"/>
              <a:t>(1 per person)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Vendre</a:t>
            </a:r>
            <a:r>
              <a:rPr lang="en-US" dirty="0"/>
              <a:t> = to sell</a:t>
            </a:r>
          </a:p>
          <a:p>
            <a:r>
              <a:rPr lang="en-US" dirty="0" err="1"/>
              <a:t>Attendre</a:t>
            </a:r>
            <a:r>
              <a:rPr lang="en-US" dirty="0"/>
              <a:t> = to wait</a:t>
            </a:r>
          </a:p>
          <a:p>
            <a:r>
              <a:rPr lang="en-US" dirty="0" err="1"/>
              <a:t>Descendre</a:t>
            </a:r>
            <a:r>
              <a:rPr lang="en-US" dirty="0"/>
              <a:t> = to take down, to go down</a:t>
            </a:r>
          </a:p>
          <a:p>
            <a:r>
              <a:rPr lang="en-US" dirty="0"/>
              <a:t>Entendre = to hear</a:t>
            </a:r>
          </a:p>
          <a:p>
            <a:r>
              <a:rPr lang="en-US" dirty="0" err="1"/>
              <a:t>Défendre</a:t>
            </a:r>
            <a:r>
              <a:rPr lang="en-US" dirty="0"/>
              <a:t> = to defend</a:t>
            </a:r>
          </a:p>
          <a:p>
            <a:r>
              <a:rPr lang="en-US" dirty="0" err="1"/>
              <a:t>Perdre</a:t>
            </a:r>
            <a:r>
              <a:rPr lang="en-US" dirty="0"/>
              <a:t> = to lose</a:t>
            </a:r>
          </a:p>
          <a:p>
            <a:r>
              <a:rPr lang="en-US" dirty="0" err="1"/>
              <a:t>Répondre</a:t>
            </a:r>
            <a:r>
              <a:rPr lang="en-US" dirty="0"/>
              <a:t>= to answer, respond</a:t>
            </a:r>
          </a:p>
          <a:p>
            <a:r>
              <a:rPr lang="en-US" dirty="0" err="1"/>
              <a:t>Rendre</a:t>
            </a:r>
            <a:r>
              <a:rPr lang="en-US" dirty="0"/>
              <a:t> = to hand in, to turn in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29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/>
          <a:lstStyle/>
          <a:p>
            <a:r>
              <a:rPr lang="en-US" dirty="0" smtClean="0"/>
              <a:t>Luckily, if you’re not sure, language teachers have this figured out.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8548062"/>
              </p:ext>
            </p:extLst>
          </p:nvPr>
        </p:nvGraphicFramePr>
        <p:xfrm>
          <a:off x="-2" y="1201782"/>
          <a:ext cx="12192000" cy="5656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2438400"/>
                <a:gridCol w="2438400"/>
                <a:gridCol w="2438400"/>
                <a:gridCol w="2438400"/>
              </a:tblGrid>
              <a:tr h="122902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Actions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Things that describe actions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People</a:t>
                      </a:r>
                      <a:r>
                        <a:rPr lang="en-US" sz="2000" baseline="0" dirty="0" smtClean="0"/>
                        <a:t> and stuff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Things that describe people</a:t>
                      </a:r>
                      <a:r>
                        <a:rPr lang="en-US" sz="2000" baseline="0" dirty="0" smtClean="0"/>
                        <a:t> and stuff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Everything else</a:t>
                      </a:r>
                      <a:endParaRPr lang="en-US" sz="2000" dirty="0"/>
                    </a:p>
                  </a:txBody>
                  <a:tcPr/>
                </a:tc>
              </a:tr>
              <a:tr h="442718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870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final major verb family is </a:t>
            </a:r>
            <a:r>
              <a:rPr lang="en-US" dirty="0"/>
              <a:t>-</a:t>
            </a:r>
            <a:r>
              <a:rPr lang="en-US" dirty="0" smtClean="0"/>
              <a:t>IR verbs.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IR Verbs can you remember?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20583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-IR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90"/>
            <a:ext cx="8596668" cy="939662"/>
          </a:xfrm>
        </p:spPr>
        <p:txBody>
          <a:bodyPr/>
          <a:lstStyle/>
          <a:p>
            <a:r>
              <a:rPr lang="en-US" dirty="0" smtClean="0"/>
              <a:t>IR verbs are a great source of free vocabulary words. Can you think of a verb in English that ends in ‘-</a:t>
            </a:r>
            <a:r>
              <a:rPr lang="en-US" dirty="0" err="1" smtClean="0"/>
              <a:t>ish</a:t>
            </a:r>
            <a:r>
              <a:rPr lang="en-US" dirty="0" smtClean="0"/>
              <a:t>?’ If so, it’s probably an –IR verb in French!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77334" y="3009675"/>
            <a:ext cx="8596668" cy="310374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Abolir</a:t>
            </a:r>
            <a:r>
              <a:rPr lang="en-US" dirty="0" smtClean="0"/>
              <a:t>- to abolish</a:t>
            </a:r>
          </a:p>
          <a:p>
            <a:r>
              <a:rPr lang="en-US" dirty="0" err="1" smtClean="0"/>
              <a:t>Accomplir</a:t>
            </a:r>
            <a:r>
              <a:rPr lang="en-US" dirty="0" smtClean="0"/>
              <a:t>- to accomplish</a:t>
            </a:r>
          </a:p>
          <a:p>
            <a:r>
              <a:rPr lang="en-US" dirty="0" err="1" smtClean="0"/>
              <a:t>Bannir</a:t>
            </a:r>
            <a:r>
              <a:rPr lang="en-US" dirty="0" smtClean="0"/>
              <a:t>- to banish</a:t>
            </a:r>
          </a:p>
          <a:p>
            <a:r>
              <a:rPr lang="en-US" dirty="0" err="1" smtClean="0"/>
              <a:t>Démolir</a:t>
            </a:r>
            <a:r>
              <a:rPr lang="en-US" dirty="0" smtClean="0"/>
              <a:t>- to demolish</a:t>
            </a:r>
          </a:p>
          <a:p>
            <a:r>
              <a:rPr lang="en-US" dirty="0" err="1" smtClean="0"/>
              <a:t>Établir</a:t>
            </a:r>
            <a:r>
              <a:rPr lang="en-US" dirty="0" smtClean="0"/>
              <a:t>- to establish</a:t>
            </a:r>
          </a:p>
          <a:p>
            <a:r>
              <a:rPr lang="en-US" dirty="0" err="1" smtClean="0"/>
              <a:t>Finir</a:t>
            </a:r>
            <a:r>
              <a:rPr lang="en-US" dirty="0" smtClean="0"/>
              <a:t>- to finish</a:t>
            </a:r>
          </a:p>
          <a:p>
            <a:r>
              <a:rPr lang="en-US" dirty="0" err="1" smtClean="0"/>
              <a:t>Périr</a:t>
            </a:r>
            <a:r>
              <a:rPr lang="en-US" dirty="0" smtClean="0"/>
              <a:t>- to perish</a:t>
            </a:r>
          </a:p>
          <a:p>
            <a:r>
              <a:rPr lang="en-US" dirty="0" err="1" smtClean="0"/>
              <a:t>Punir</a:t>
            </a:r>
            <a:r>
              <a:rPr lang="en-US" dirty="0" smtClean="0"/>
              <a:t>- to punish</a:t>
            </a:r>
          </a:p>
          <a:p>
            <a:r>
              <a:rPr lang="en-US" dirty="0" err="1" smtClean="0"/>
              <a:t>Polir</a:t>
            </a:r>
            <a:r>
              <a:rPr lang="en-US" dirty="0" smtClean="0"/>
              <a:t>- to polish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08353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Here are the most common –IR verbs for conversation, and the ones I’ll quiz you 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Grandir</a:t>
            </a:r>
            <a:r>
              <a:rPr lang="en-US" dirty="0" smtClean="0"/>
              <a:t> – to grow up</a:t>
            </a:r>
          </a:p>
          <a:p>
            <a:r>
              <a:rPr lang="en-US" b="1" dirty="0" err="1" smtClean="0"/>
              <a:t>Choisir</a:t>
            </a:r>
            <a:r>
              <a:rPr lang="en-US" b="1" dirty="0" smtClean="0"/>
              <a:t>- to choose</a:t>
            </a:r>
          </a:p>
          <a:p>
            <a:r>
              <a:rPr lang="en-US" dirty="0" err="1" smtClean="0"/>
              <a:t>Grossir</a:t>
            </a:r>
            <a:r>
              <a:rPr lang="en-US" dirty="0" smtClean="0"/>
              <a:t>- to get fat</a:t>
            </a:r>
          </a:p>
          <a:p>
            <a:r>
              <a:rPr lang="en-US" dirty="0" err="1" smtClean="0"/>
              <a:t>Maigrir</a:t>
            </a:r>
            <a:r>
              <a:rPr lang="en-US" dirty="0" smtClean="0"/>
              <a:t>- to get thin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dés</a:t>
            </a:r>
            <a:r>
              <a:rPr lang="en-US" dirty="0" smtClean="0"/>
              <a:t>)</a:t>
            </a:r>
            <a:r>
              <a:rPr lang="en-US" dirty="0" err="1" smtClean="0"/>
              <a:t>Obéir</a:t>
            </a:r>
            <a:r>
              <a:rPr lang="en-US" dirty="0" smtClean="0"/>
              <a:t>- to (dis)obey</a:t>
            </a:r>
          </a:p>
          <a:p>
            <a:r>
              <a:rPr lang="en-US" b="1" dirty="0" err="1" smtClean="0"/>
              <a:t>Réussir</a:t>
            </a:r>
            <a:r>
              <a:rPr lang="en-US" b="1" dirty="0" smtClean="0"/>
              <a:t>- to succeed</a:t>
            </a:r>
          </a:p>
          <a:p>
            <a:r>
              <a:rPr lang="en-US" dirty="0" err="1" smtClean="0"/>
              <a:t>Remplir</a:t>
            </a:r>
            <a:r>
              <a:rPr lang="en-US" dirty="0" smtClean="0"/>
              <a:t>- to fill</a:t>
            </a:r>
          </a:p>
          <a:p>
            <a:r>
              <a:rPr lang="en-US" b="1" dirty="0" err="1" smtClean="0"/>
              <a:t>Finir</a:t>
            </a:r>
            <a:r>
              <a:rPr lang="en-US" b="1" dirty="0" smtClean="0"/>
              <a:t>- to finish</a:t>
            </a:r>
          </a:p>
          <a:p>
            <a:r>
              <a:rPr lang="en-US" dirty="0" err="1" smtClean="0"/>
              <a:t>Définir</a:t>
            </a:r>
            <a:r>
              <a:rPr lang="en-US" dirty="0" smtClean="0"/>
              <a:t>- to define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37414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tense endings: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ER verb endings: e, </a:t>
            </a:r>
            <a:r>
              <a:rPr lang="en-US" dirty="0" err="1"/>
              <a:t>es</a:t>
            </a:r>
            <a:r>
              <a:rPr lang="en-US" dirty="0"/>
              <a:t>, e, </a:t>
            </a:r>
            <a:r>
              <a:rPr lang="en-US" dirty="0" err="1"/>
              <a:t>ons</a:t>
            </a:r>
            <a:r>
              <a:rPr lang="en-US" dirty="0"/>
              <a:t>, </a:t>
            </a:r>
            <a:r>
              <a:rPr lang="en-US" dirty="0" err="1"/>
              <a:t>ez</a:t>
            </a:r>
            <a:r>
              <a:rPr lang="en-US" dirty="0"/>
              <a:t>, </a:t>
            </a:r>
            <a:r>
              <a:rPr lang="en-US" dirty="0" err="1"/>
              <a:t>ent</a:t>
            </a:r>
            <a:endParaRPr lang="en-US" dirty="0"/>
          </a:p>
          <a:p>
            <a:r>
              <a:rPr lang="en-US" dirty="0"/>
              <a:t>RE verb endings: </a:t>
            </a:r>
            <a:r>
              <a:rPr lang="en-US" b="1" dirty="0"/>
              <a:t>s, s, __, </a:t>
            </a:r>
            <a:r>
              <a:rPr lang="en-US" b="1" dirty="0" err="1"/>
              <a:t>ons</a:t>
            </a:r>
            <a:r>
              <a:rPr lang="en-US" b="1" dirty="0"/>
              <a:t>, </a:t>
            </a:r>
            <a:r>
              <a:rPr lang="en-US" b="1" dirty="0" err="1"/>
              <a:t>ez</a:t>
            </a:r>
            <a:r>
              <a:rPr lang="en-US" b="1" dirty="0"/>
              <a:t>, </a:t>
            </a:r>
            <a:r>
              <a:rPr lang="en-US" b="1" dirty="0" err="1"/>
              <a:t>ent</a:t>
            </a:r>
            <a:endParaRPr lang="en-US" b="1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2400" dirty="0" smtClean="0"/>
              <a:t>IR verb endings: is, is, it, </a:t>
            </a:r>
            <a:r>
              <a:rPr lang="en-US" sz="2400" dirty="0" err="1" smtClean="0"/>
              <a:t>issons</a:t>
            </a:r>
            <a:r>
              <a:rPr lang="en-US" sz="2400" dirty="0" smtClean="0"/>
              <a:t>, </a:t>
            </a:r>
            <a:r>
              <a:rPr lang="en-US" sz="2400" dirty="0" err="1" smtClean="0"/>
              <a:t>issez</a:t>
            </a:r>
            <a:r>
              <a:rPr lang="en-US" sz="2400" dirty="0" smtClean="0"/>
              <a:t>, </a:t>
            </a:r>
            <a:r>
              <a:rPr lang="en-US" sz="2400" dirty="0" err="1" smtClean="0"/>
              <a:t>issent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How they’re actually pronounced: </a:t>
            </a:r>
            <a:r>
              <a:rPr lang="en-US" sz="2400" dirty="0" err="1" smtClean="0"/>
              <a:t>i</a:t>
            </a:r>
            <a:r>
              <a:rPr lang="en-US" sz="2400" dirty="0" smtClean="0"/>
              <a:t>, </a:t>
            </a:r>
            <a:r>
              <a:rPr lang="en-US" sz="2400" dirty="0" err="1" smtClean="0"/>
              <a:t>i</a:t>
            </a:r>
            <a:r>
              <a:rPr lang="en-US" sz="2400" dirty="0" smtClean="0"/>
              <a:t>, </a:t>
            </a:r>
            <a:r>
              <a:rPr lang="en-US" sz="2400" dirty="0" err="1" smtClean="0"/>
              <a:t>i</a:t>
            </a:r>
            <a:r>
              <a:rPr lang="en-US" sz="2400" dirty="0" smtClean="0"/>
              <a:t>, </a:t>
            </a:r>
            <a:r>
              <a:rPr lang="en-US" sz="2400" dirty="0" err="1" smtClean="0"/>
              <a:t>isso</a:t>
            </a:r>
            <a:r>
              <a:rPr lang="en-US" sz="2400" dirty="0" smtClean="0"/>
              <a:t>, </a:t>
            </a:r>
            <a:r>
              <a:rPr lang="en-US" sz="2400" dirty="0" err="1" smtClean="0"/>
              <a:t>issé</a:t>
            </a:r>
            <a:r>
              <a:rPr lang="en-US" sz="2400" dirty="0" smtClean="0"/>
              <a:t>, </a:t>
            </a:r>
            <a:r>
              <a:rPr lang="en-US" sz="2400" dirty="0" err="1" smtClean="0"/>
              <a:t>iss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8216394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Pronounciation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again, we have three basically null singular endings. They are all pronounced the same way: “</a:t>
            </a:r>
            <a:r>
              <a:rPr lang="en-US" dirty="0" err="1" smtClean="0"/>
              <a:t>eeee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The plural endings are just the –ER and –RE endings, with “ISS” on the front.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26810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383076"/>
              </p:ext>
            </p:extLst>
          </p:nvPr>
        </p:nvGraphicFramePr>
        <p:xfrm>
          <a:off x="2049766" y="1811841"/>
          <a:ext cx="5851804" cy="40737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5902"/>
                <a:gridCol w="2925902"/>
              </a:tblGrid>
              <a:tr h="1056293">
                <a:tc gridSpan="2">
                  <a:txBody>
                    <a:bodyPr/>
                    <a:lstStyle/>
                    <a:p>
                      <a:pPr algn="ctr"/>
                      <a:r>
                        <a:rPr lang="en-US" sz="4400" dirty="0" err="1" smtClean="0"/>
                        <a:t>Finir</a:t>
                      </a:r>
                      <a:endParaRPr lang="en-US" sz="4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1405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Je</a:t>
                      </a:r>
                      <a:r>
                        <a:rPr lang="en-US" sz="2400" baseline="0" dirty="0" smtClean="0"/>
                        <a:t> finis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Nous </a:t>
                      </a:r>
                      <a:r>
                        <a:rPr lang="en-US" sz="2400" dirty="0" err="1" smtClean="0"/>
                        <a:t>finissons</a:t>
                      </a:r>
                      <a:endParaRPr lang="en-US" sz="2400" dirty="0"/>
                    </a:p>
                  </a:txBody>
                  <a:tcPr/>
                </a:tc>
              </a:tr>
              <a:tr h="953315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Tu</a:t>
                      </a:r>
                      <a:r>
                        <a:rPr lang="en-US" sz="2400" dirty="0" smtClean="0"/>
                        <a:t> finis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Vous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finissez</a:t>
                      </a:r>
                      <a:endParaRPr lang="en-US" sz="2400" dirty="0"/>
                    </a:p>
                  </a:txBody>
                  <a:tcPr/>
                </a:tc>
              </a:tr>
              <a:tr h="105012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Il/</a:t>
                      </a:r>
                      <a:r>
                        <a:rPr lang="en-US" sz="2400" dirty="0" err="1" smtClean="0"/>
                        <a:t>elle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finit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Ils</a:t>
                      </a:r>
                      <a:r>
                        <a:rPr lang="en-US" sz="2400" dirty="0" smtClean="0"/>
                        <a:t>/</a:t>
                      </a:r>
                      <a:r>
                        <a:rPr lang="en-US" sz="2400" dirty="0" err="1" smtClean="0"/>
                        <a:t>elles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finissent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730119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know what it 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8850186"/>
              </p:ext>
            </p:extLst>
          </p:nvPr>
        </p:nvGraphicFramePr>
        <p:xfrm>
          <a:off x="445405" y="2292187"/>
          <a:ext cx="5000660" cy="3262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330"/>
                <a:gridCol w="2500330"/>
              </a:tblGrid>
              <a:tr h="845937">
                <a:tc gridSpan="2">
                  <a:txBody>
                    <a:bodyPr/>
                    <a:lstStyle/>
                    <a:p>
                      <a:pPr algn="ctr"/>
                      <a:r>
                        <a:rPr lang="en-US" sz="4400" dirty="0" err="1" smtClean="0"/>
                        <a:t>Punir</a:t>
                      </a:r>
                      <a:endParaRPr lang="en-US" sz="4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12108">
                <a:tc>
                  <a:txBody>
                    <a:bodyPr/>
                    <a:lstStyle/>
                    <a:p>
                      <a:endParaRPr lang="en-US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 smtClean="0"/>
                    </a:p>
                  </a:txBody>
                  <a:tcPr/>
                </a:tc>
              </a:tr>
              <a:tr h="763467">
                <a:tc>
                  <a:txBody>
                    <a:bodyPr/>
                    <a:lstStyle/>
                    <a:p>
                      <a:endParaRPr lang="en-US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 smtClean="0"/>
                    </a:p>
                  </a:txBody>
                  <a:tcPr/>
                </a:tc>
              </a:tr>
              <a:tr h="840996">
                <a:tc>
                  <a:txBody>
                    <a:bodyPr/>
                    <a:lstStyle/>
                    <a:p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9470019"/>
              </p:ext>
            </p:extLst>
          </p:nvPr>
        </p:nvGraphicFramePr>
        <p:xfrm>
          <a:off x="6052121" y="2292187"/>
          <a:ext cx="5000660" cy="3262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330"/>
                <a:gridCol w="2500330"/>
              </a:tblGrid>
              <a:tr h="845937">
                <a:tc gridSpan="2">
                  <a:txBody>
                    <a:bodyPr/>
                    <a:lstStyle/>
                    <a:p>
                      <a:pPr algn="ctr"/>
                      <a:r>
                        <a:rPr lang="en-US" sz="4400" dirty="0" err="1" smtClean="0"/>
                        <a:t>Réussir</a:t>
                      </a:r>
                      <a:endParaRPr lang="en-US" sz="4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12108">
                <a:tc>
                  <a:txBody>
                    <a:bodyPr/>
                    <a:lstStyle/>
                    <a:p>
                      <a:endParaRPr lang="en-US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 smtClean="0"/>
                    </a:p>
                  </a:txBody>
                  <a:tcPr/>
                </a:tc>
              </a:tr>
              <a:tr h="763467">
                <a:tc>
                  <a:txBody>
                    <a:bodyPr/>
                    <a:lstStyle/>
                    <a:p>
                      <a:endParaRPr lang="en-US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 smtClean="0"/>
                    </a:p>
                  </a:txBody>
                  <a:tcPr/>
                </a:tc>
              </a:tr>
              <a:tr h="840996">
                <a:tc>
                  <a:txBody>
                    <a:bodyPr/>
                    <a:lstStyle/>
                    <a:p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317506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*There are also a lot of irregular –IR verbs that conjugate like –RE or –ER verbs: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Courir</a:t>
            </a:r>
            <a:r>
              <a:rPr lang="en-US" dirty="0" smtClean="0"/>
              <a:t>- to run (</a:t>
            </a:r>
            <a:r>
              <a:rPr lang="en-US" dirty="0" err="1" smtClean="0"/>
              <a:t>cours</a:t>
            </a:r>
            <a:r>
              <a:rPr lang="en-US" dirty="0" smtClean="0"/>
              <a:t>, </a:t>
            </a:r>
            <a:r>
              <a:rPr lang="en-US" dirty="0" err="1" smtClean="0"/>
              <a:t>cours</a:t>
            </a:r>
            <a:r>
              <a:rPr lang="en-US" dirty="0" smtClean="0"/>
              <a:t>, court, </a:t>
            </a:r>
            <a:r>
              <a:rPr lang="en-US" dirty="0" err="1" smtClean="0"/>
              <a:t>courons</a:t>
            </a:r>
            <a:r>
              <a:rPr lang="en-US" dirty="0" smtClean="0"/>
              <a:t>, </a:t>
            </a:r>
            <a:r>
              <a:rPr lang="en-US" dirty="0" err="1" smtClean="0"/>
              <a:t>courez</a:t>
            </a:r>
            <a:r>
              <a:rPr lang="en-US" dirty="0" smtClean="0"/>
              <a:t>, </a:t>
            </a:r>
            <a:r>
              <a:rPr lang="en-US" dirty="0" err="1" smtClean="0"/>
              <a:t>courent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Partir</a:t>
            </a:r>
            <a:r>
              <a:rPr lang="en-US" dirty="0" smtClean="0"/>
              <a:t>- to leave (pars, pars, part, </a:t>
            </a:r>
            <a:r>
              <a:rPr lang="en-US" dirty="0" err="1" smtClean="0"/>
              <a:t>partons</a:t>
            </a:r>
            <a:r>
              <a:rPr lang="en-US" dirty="0" smtClean="0"/>
              <a:t>, </a:t>
            </a:r>
            <a:r>
              <a:rPr lang="en-US" dirty="0" err="1" smtClean="0"/>
              <a:t>partez</a:t>
            </a:r>
            <a:r>
              <a:rPr lang="en-US" dirty="0" smtClean="0"/>
              <a:t>, </a:t>
            </a:r>
            <a:r>
              <a:rPr lang="en-US" dirty="0" err="1" smtClean="0"/>
              <a:t>partent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Dormir</a:t>
            </a:r>
            <a:r>
              <a:rPr lang="en-US" dirty="0" smtClean="0"/>
              <a:t>- to sleep (</a:t>
            </a:r>
            <a:r>
              <a:rPr lang="en-US" dirty="0" err="1" smtClean="0"/>
              <a:t>dors</a:t>
            </a:r>
            <a:r>
              <a:rPr lang="en-US" dirty="0" smtClean="0"/>
              <a:t>, </a:t>
            </a:r>
            <a:r>
              <a:rPr lang="en-US" dirty="0" err="1" smtClean="0"/>
              <a:t>dors</a:t>
            </a:r>
            <a:r>
              <a:rPr lang="en-US" dirty="0" smtClean="0"/>
              <a:t>, </a:t>
            </a:r>
            <a:r>
              <a:rPr lang="en-US" dirty="0" err="1" smtClean="0"/>
              <a:t>dort</a:t>
            </a:r>
            <a:r>
              <a:rPr lang="en-US" dirty="0" smtClean="0"/>
              <a:t>, </a:t>
            </a:r>
            <a:r>
              <a:rPr lang="en-US" dirty="0" err="1" smtClean="0"/>
              <a:t>dormons</a:t>
            </a:r>
            <a:r>
              <a:rPr lang="en-US" dirty="0" smtClean="0"/>
              <a:t>, </a:t>
            </a:r>
            <a:r>
              <a:rPr lang="en-US" dirty="0" err="1" smtClean="0"/>
              <a:t>dormez</a:t>
            </a:r>
            <a:r>
              <a:rPr lang="en-US" dirty="0" smtClean="0"/>
              <a:t>, </a:t>
            </a:r>
            <a:r>
              <a:rPr lang="en-US" dirty="0" err="1" smtClean="0"/>
              <a:t>dorment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Sortir</a:t>
            </a:r>
            <a:r>
              <a:rPr lang="en-US" dirty="0" smtClean="0"/>
              <a:t>- to go out (</a:t>
            </a:r>
            <a:r>
              <a:rPr lang="en-US" dirty="0" err="1" smtClean="0"/>
              <a:t>sors</a:t>
            </a:r>
            <a:r>
              <a:rPr lang="en-US" dirty="0" smtClean="0"/>
              <a:t>, </a:t>
            </a:r>
            <a:r>
              <a:rPr lang="en-US" dirty="0" err="1" smtClean="0"/>
              <a:t>sors</a:t>
            </a:r>
            <a:r>
              <a:rPr lang="en-US" dirty="0" smtClean="0"/>
              <a:t>, sort, </a:t>
            </a:r>
            <a:r>
              <a:rPr lang="en-US" dirty="0" err="1" smtClean="0"/>
              <a:t>sortons</a:t>
            </a:r>
            <a:r>
              <a:rPr lang="en-US" dirty="0" smtClean="0"/>
              <a:t>, </a:t>
            </a:r>
            <a:r>
              <a:rPr lang="en-US" dirty="0" err="1" smtClean="0"/>
              <a:t>sortez</a:t>
            </a:r>
            <a:r>
              <a:rPr lang="en-US" dirty="0" smtClean="0"/>
              <a:t>, </a:t>
            </a:r>
            <a:r>
              <a:rPr lang="en-US" dirty="0" err="1" smtClean="0"/>
              <a:t>sortent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Offrir</a:t>
            </a:r>
            <a:r>
              <a:rPr lang="en-US" dirty="0" smtClean="0"/>
              <a:t>- to offer (</a:t>
            </a:r>
            <a:r>
              <a:rPr lang="en-US" dirty="0" err="1" smtClean="0"/>
              <a:t>offre</a:t>
            </a:r>
            <a:r>
              <a:rPr lang="en-US" dirty="0" smtClean="0"/>
              <a:t>, </a:t>
            </a:r>
            <a:r>
              <a:rPr lang="en-US" dirty="0" err="1" smtClean="0"/>
              <a:t>offres</a:t>
            </a:r>
            <a:r>
              <a:rPr lang="en-US" dirty="0" smtClean="0"/>
              <a:t>, </a:t>
            </a:r>
            <a:r>
              <a:rPr lang="en-US" dirty="0" err="1" smtClean="0"/>
              <a:t>offre</a:t>
            </a:r>
            <a:r>
              <a:rPr lang="en-US" dirty="0" smtClean="0"/>
              <a:t>, </a:t>
            </a:r>
            <a:r>
              <a:rPr lang="en-US" dirty="0" err="1" smtClean="0"/>
              <a:t>offrons</a:t>
            </a:r>
            <a:r>
              <a:rPr lang="en-US" dirty="0" smtClean="0"/>
              <a:t>, </a:t>
            </a:r>
            <a:r>
              <a:rPr lang="en-US" dirty="0" err="1" smtClean="0"/>
              <a:t>offrez</a:t>
            </a:r>
            <a:r>
              <a:rPr lang="en-US" dirty="0" smtClean="0"/>
              <a:t>, </a:t>
            </a:r>
            <a:r>
              <a:rPr lang="en-US" dirty="0" err="1" smtClean="0"/>
              <a:t>offrent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Ouvrir</a:t>
            </a:r>
            <a:r>
              <a:rPr lang="en-US" dirty="0" smtClean="0"/>
              <a:t>- to open (</a:t>
            </a:r>
            <a:r>
              <a:rPr lang="en-US" dirty="0" err="1" smtClean="0"/>
              <a:t>ouvre</a:t>
            </a:r>
            <a:r>
              <a:rPr lang="en-US" dirty="0" smtClean="0"/>
              <a:t>, </a:t>
            </a:r>
            <a:r>
              <a:rPr lang="en-US" dirty="0" err="1" smtClean="0"/>
              <a:t>ouvres</a:t>
            </a:r>
            <a:r>
              <a:rPr lang="en-US" dirty="0" smtClean="0"/>
              <a:t>, </a:t>
            </a:r>
            <a:r>
              <a:rPr lang="en-US" dirty="0" err="1" smtClean="0"/>
              <a:t>ouvre</a:t>
            </a:r>
            <a:r>
              <a:rPr lang="en-US" dirty="0" smtClean="0"/>
              <a:t>, </a:t>
            </a:r>
            <a:r>
              <a:rPr lang="en-US" dirty="0" err="1" smtClean="0"/>
              <a:t>ouvrons</a:t>
            </a:r>
            <a:r>
              <a:rPr lang="en-US" dirty="0" smtClean="0"/>
              <a:t>, </a:t>
            </a:r>
            <a:r>
              <a:rPr lang="en-US" dirty="0" err="1" smtClean="0"/>
              <a:t>ouvrez</a:t>
            </a:r>
            <a:r>
              <a:rPr lang="en-US" dirty="0" smtClean="0"/>
              <a:t>, </a:t>
            </a:r>
            <a:r>
              <a:rPr lang="en-US" dirty="0" err="1" smtClean="0"/>
              <a:t>ouvrent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96577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Grab a whiteboard, marker, and eraser.</a:t>
            </a:r>
            <a:br>
              <a:rPr lang="en-US" dirty="0" smtClean="0"/>
            </a:br>
            <a:r>
              <a:rPr lang="en-US" dirty="0" smtClean="0"/>
              <a:t>(1 per person)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62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Trouvez</a:t>
            </a:r>
            <a:r>
              <a:rPr lang="en-US" dirty="0" smtClean="0"/>
              <a:t> un “whiteboard” 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Grandir</a:t>
            </a:r>
            <a:r>
              <a:rPr lang="en-US" dirty="0"/>
              <a:t> – to grow up</a:t>
            </a:r>
          </a:p>
          <a:p>
            <a:r>
              <a:rPr lang="en-US" b="1" dirty="0" err="1"/>
              <a:t>Choisir</a:t>
            </a:r>
            <a:r>
              <a:rPr lang="en-US" b="1" dirty="0"/>
              <a:t>- to choose</a:t>
            </a:r>
          </a:p>
          <a:p>
            <a:r>
              <a:rPr lang="en-US" dirty="0" err="1"/>
              <a:t>Grossir</a:t>
            </a:r>
            <a:r>
              <a:rPr lang="en-US" dirty="0"/>
              <a:t>- to get fat</a:t>
            </a:r>
          </a:p>
          <a:p>
            <a:r>
              <a:rPr lang="en-US" dirty="0" err="1"/>
              <a:t>Maigrir</a:t>
            </a:r>
            <a:r>
              <a:rPr lang="en-US" dirty="0"/>
              <a:t>- to get thin</a:t>
            </a:r>
          </a:p>
          <a:p>
            <a:r>
              <a:rPr lang="en-US" dirty="0"/>
              <a:t>(</a:t>
            </a:r>
            <a:r>
              <a:rPr lang="en-US" dirty="0" err="1"/>
              <a:t>dés</a:t>
            </a:r>
            <a:r>
              <a:rPr lang="en-US" dirty="0"/>
              <a:t>)</a:t>
            </a:r>
            <a:r>
              <a:rPr lang="en-US" dirty="0" err="1"/>
              <a:t>Obéir</a:t>
            </a:r>
            <a:r>
              <a:rPr lang="en-US" dirty="0"/>
              <a:t>- to (dis)obey</a:t>
            </a:r>
          </a:p>
          <a:p>
            <a:r>
              <a:rPr lang="en-US" b="1" dirty="0" err="1"/>
              <a:t>Réussir</a:t>
            </a:r>
            <a:r>
              <a:rPr lang="en-US" b="1" dirty="0"/>
              <a:t>- to succeed</a:t>
            </a:r>
          </a:p>
          <a:p>
            <a:r>
              <a:rPr lang="en-US" dirty="0" err="1"/>
              <a:t>Remplir</a:t>
            </a:r>
            <a:r>
              <a:rPr lang="en-US" dirty="0"/>
              <a:t>- to fill</a:t>
            </a:r>
          </a:p>
          <a:p>
            <a:r>
              <a:rPr lang="en-US" b="1" dirty="0" err="1"/>
              <a:t>Finir</a:t>
            </a:r>
            <a:r>
              <a:rPr lang="en-US" b="1" dirty="0"/>
              <a:t>- to finish</a:t>
            </a:r>
          </a:p>
          <a:p>
            <a:r>
              <a:rPr lang="en-US" dirty="0" err="1"/>
              <a:t>Définir</a:t>
            </a:r>
            <a:r>
              <a:rPr lang="en-US" dirty="0"/>
              <a:t>- to define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407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Those words were grouped that way because all words within the same category play by the same rules.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4448153"/>
              </p:ext>
            </p:extLst>
          </p:nvPr>
        </p:nvGraphicFramePr>
        <p:xfrm>
          <a:off x="0" y="1541416"/>
          <a:ext cx="12192000" cy="5795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2438400"/>
                <a:gridCol w="2438400"/>
                <a:gridCol w="2438400"/>
                <a:gridCol w="2438400"/>
              </a:tblGrid>
              <a:tr h="158915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Actions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Things that describe actions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People</a:t>
                      </a:r>
                      <a:r>
                        <a:rPr lang="en-US" sz="2000" baseline="0" dirty="0" smtClean="0"/>
                        <a:t> and stuff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Things that describe people</a:t>
                      </a:r>
                      <a:r>
                        <a:rPr lang="en-US" sz="2000" baseline="0" dirty="0" smtClean="0"/>
                        <a:t> and stuff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Everything else</a:t>
                      </a:r>
                      <a:endParaRPr lang="en-US" sz="2000" dirty="0"/>
                    </a:p>
                  </a:txBody>
                  <a:tcPr/>
                </a:tc>
              </a:tr>
              <a:tr h="372742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You can make them past, present, future, etc.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You usually say who is doing it (I, you, he, she)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They usually can take the word “to” (to go, to walk)  or “-</a:t>
                      </a:r>
                      <a:r>
                        <a:rPr lang="en-US" dirty="0" err="1" smtClean="0"/>
                        <a:t>ing</a:t>
                      </a:r>
                      <a:r>
                        <a:rPr lang="en-US" dirty="0" smtClean="0"/>
                        <a:t>” (going, walking)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baseline="0" dirty="0" smtClean="0"/>
                        <a:t>Usually end in –</a:t>
                      </a:r>
                      <a:r>
                        <a:rPr lang="en-US" b="0" baseline="0" dirty="0" err="1" smtClean="0"/>
                        <a:t>ly</a:t>
                      </a:r>
                      <a:endParaRPr lang="en-US" b="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baseline="0" dirty="0" smtClean="0"/>
                        <a:t>Describe the intensity of an action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baseline="0" dirty="0" smtClean="0"/>
                        <a:t>Come after an action word (he runs </a:t>
                      </a:r>
                      <a:r>
                        <a:rPr lang="en-US" b="1" baseline="0" dirty="0" smtClean="0"/>
                        <a:t>quickly</a:t>
                      </a:r>
                      <a:r>
                        <a:rPr lang="en-US" b="0" baseline="0" dirty="0" smtClean="0"/>
                        <a:t>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baseline="0" dirty="0" smtClean="0"/>
                        <a:t>Can be used for comparison (he runs </a:t>
                      </a:r>
                      <a:r>
                        <a:rPr lang="en-US" b="1" baseline="0" dirty="0" smtClean="0"/>
                        <a:t>more quickly </a:t>
                      </a:r>
                      <a:r>
                        <a:rPr lang="en-US" b="0" baseline="0" dirty="0" smtClean="0"/>
                        <a:t>than she does)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baseline="0" dirty="0" smtClean="0"/>
                        <a:t>Some are irregular (he runs </a:t>
                      </a:r>
                      <a:r>
                        <a:rPr lang="en-US" b="1" baseline="0" dirty="0" smtClean="0"/>
                        <a:t>well</a:t>
                      </a:r>
                      <a:r>
                        <a:rPr lang="en-US" b="0" baseline="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Often</a:t>
                      </a:r>
                      <a:r>
                        <a:rPr lang="en-US" baseline="0" dirty="0" smtClean="0"/>
                        <a:t> refers to things you can physically touch (wall, book, apple)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Can take the words “a, the, some, any, this, that” to show quantity (</a:t>
                      </a:r>
                      <a:r>
                        <a:rPr lang="en-US" b="1" baseline="0" dirty="0" smtClean="0"/>
                        <a:t>a </a:t>
                      </a:r>
                      <a:r>
                        <a:rPr lang="en-US" b="0" baseline="0" dirty="0" smtClean="0"/>
                        <a:t>book, </a:t>
                      </a:r>
                      <a:r>
                        <a:rPr lang="en-US" b="1" baseline="0" dirty="0" smtClean="0"/>
                        <a:t>the</a:t>
                      </a:r>
                      <a:r>
                        <a:rPr lang="en-US" b="0" baseline="0" dirty="0" smtClean="0"/>
                        <a:t> wall, </a:t>
                      </a:r>
                      <a:r>
                        <a:rPr lang="en-US" b="1" baseline="0" dirty="0" smtClean="0"/>
                        <a:t>this</a:t>
                      </a:r>
                      <a:r>
                        <a:rPr lang="en-US" b="0" baseline="0" dirty="0" smtClean="0"/>
                        <a:t> apple)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baseline="0" dirty="0" smtClean="0"/>
                        <a:t>Can change in spelling to show more than one (apple</a:t>
                      </a:r>
                      <a:r>
                        <a:rPr lang="en-US" b="1" baseline="0" dirty="0" smtClean="0"/>
                        <a:t>s</a:t>
                      </a:r>
                      <a:r>
                        <a:rPr lang="en-US" b="0" baseline="0" dirty="0" smtClean="0"/>
                        <a:t>, book</a:t>
                      </a:r>
                      <a:r>
                        <a:rPr lang="en-US" b="1" baseline="0" dirty="0" smtClean="0"/>
                        <a:t>s</a:t>
                      </a:r>
                      <a:r>
                        <a:rPr lang="en-US" b="0" baseline="0" dirty="0" smtClean="0"/>
                        <a:t>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They tend to come</a:t>
                      </a:r>
                      <a:r>
                        <a:rPr lang="en-US" baseline="0" dirty="0" smtClean="0"/>
                        <a:t> right before the thing they describe (a </a:t>
                      </a:r>
                      <a:r>
                        <a:rPr lang="en-US" b="1" baseline="0" dirty="0" smtClean="0"/>
                        <a:t>black</a:t>
                      </a:r>
                      <a:r>
                        <a:rPr lang="en-US" b="0" baseline="0" dirty="0" smtClean="0"/>
                        <a:t> car, a </a:t>
                      </a:r>
                      <a:r>
                        <a:rPr lang="en-US" b="1" baseline="0" dirty="0" smtClean="0"/>
                        <a:t>good</a:t>
                      </a:r>
                      <a:r>
                        <a:rPr lang="en-US" b="0" baseline="0" dirty="0" smtClean="0"/>
                        <a:t> idea)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baseline="0" dirty="0" smtClean="0"/>
                        <a:t>You can use them for comparison (black</a:t>
                      </a:r>
                      <a:r>
                        <a:rPr lang="en-US" b="1" baseline="0" dirty="0" smtClean="0"/>
                        <a:t>er</a:t>
                      </a:r>
                      <a:r>
                        <a:rPr lang="en-US" b="0" baseline="0" dirty="0" smtClean="0"/>
                        <a:t>, </a:t>
                      </a:r>
                      <a:r>
                        <a:rPr lang="en-US" b="1" baseline="0" dirty="0" smtClean="0"/>
                        <a:t>less </a:t>
                      </a:r>
                      <a:r>
                        <a:rPr lang="en-US" b="0" baseline="0" dirty="0" smtClean="0"/>
                        <a:t>important, </a:t>
                      </a:r>
                      <a:r>
                        <a:rPr lang="en-US" b="1" baseline="0" dirty="0" smtClean="0"/>
                        <a:t>as </a:t>
                      </a:r>
                      <a:r>
                        <a:rPr lang="en-US" b="0" baseline="0" dirty="0" smtClean="0"/>
                        <a:t>big </a:t>
                      </a:r>
                      <a:r>
                        <a:rPr lang="en-US" b="1" baseline="0" dirty="0" smtClean="0"/>
                        <a:t>as</a:t>
                      </a:r>
                      <a:r>
                        <a:rPr lang="en-US" b="0" baseline="0" dirty="0" smtClean="0"/>
                        <a:t>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baseline="0" dirty="0" smtClean="0"/>
                        <a:t>You can stack them (a </a:t>
                      </a:r>
                      <a:r>
                        <a:rPr lang="en-US" b="1" baseline="0" dirty="0" smtClean="0"/>
                        <a:t>big scary black</a:t>
                      </a:r>
                      <a:r>
                        <a:rPr lang="en-US" b="0" baseline="0" dirty="0" smtClean="0"/>
                        <a:t> bear)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Words that</a:t>
                      </a:r>
                      <a:r>
                        <a:rPr lang="en-US" baseline="0" dirty="0" smtClean="0"/>
                        <a:t> were invented to link other words together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Don’t have real-life references (you can’t draw them, easily describe them, or touch them)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Words like: </a:t>
                      </a:r>
                      <a:r>
                        <a:rPr lang="en-US" b="1" baseline="0" dirty="0" smtClean="0"/>
                        <a:t>and, but, because, when, from…</a:t>
                      </a:r>
                      <a:endParaRPr lang="en-US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47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700" dirty="0" err="1" smtClean="0"/>
              <a:t>Avoir</a:t>
            </a:r>
            <a:endParaRPr lang="en-US" sz="28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30831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“</a:t>
            </a:r>
            <a:r>
              <a:rPr lang="en-US" dirty="0" err="1" smtClean="0"/>
              <a:t>avoir</a:t>
            </a:r>
            <a:r>
              <a:rPr lang="en-US" dirty="0" smtClean="0"/>
              <a:t>” mean? Can we remember how to conjugate it?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831187"/>
              </p:ext>
            </p:extLst>
          </p:nvPr>
        </p:nvGraphicFramePr>
        <p:xfrm>
          <a:off x="2049766" y="1811841"/>
          <a:ext cx="5851804" cy="40737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5902"/>
                <a:gridCol w="2925902"/>
              </a:tblGrid>
              <a:tr h="1056293">
                <a:tc gridSpan="2">
                  <a:txBody>
                    <a:bodyPr/>
                    <a:lstStyle/>
                    <a:p>
                      <a:pPr algn="ctr"/>
                      <a:r>
                        <a:rPr lang="en-US" sz="4400" dirty="0" err="1" smtClean="0"/>
                        <a:t>Avoir</a:t>
                      </a:r>
                      <a:r>
                        <a:rPr lang="en-US" sz="4400" dirty="0" smtClean="0"/>
                        <a:t>:</a:t>
                      </a:r>
                      <a:r>
                        <a:rPr lang="en-US" sz="4400" baseline="0" dirty="0" smtClean="0"/>
                        <a:t> _________</a:t>
                      </a:r>
                      <a:endParaRPr lang="en-US" sz="4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1405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J’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Nous</a:t>
                      </a:r>
                      <a:endParaRPr lang="en-US" sz="2400" dirty="0"/>
                    </a:p>
                  </a:txBody>
                  <a:tcPr/>
                </a:tc>
              </a:tr>
              <a:tr h="953315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Tu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Vous</a:t>
                      </a:r>
                      <a:endParaRPr lang="en-US" sz="2400" dirty="0"/>
                    </a:p>
                  </a:txBody>
                  <a:tcPr/>
                </a:tc>
              </a:tr>
              <a:tr h="105012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Il/</a:t>
                      </a:r>
                      <a:r>
                        <a:rPr lang="en-US" sz="2400" dirty="0" err="1" smtClean="0"/>
                        <a:t>elle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Ils</a:t>
                      </a:r>
                      <a:r>
                        <a:rPr lang="en-US" sz="2400" dirty="0" smtClean="0"/>
                        <a:t>/</a:t>
                      </a:r>
                      <a:r>
                        <a:rPr lang="en-US" sz="2400" dirty="0" err="1" smtClean="0"/>
                        <a:t>elles</a:t>
                      </a:r>
                      <a:r>
                        <a:rPr lang="en-US" sz="240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707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Traduisez</a:t>
            </a:r>
            <a:r>
              <a:rPr lang="en-US" dirty="0" smtClean="0"/>
              <a:t> les phrases avec </a:t>
            </a:r>
            <a:r>
              <a:rPr lang="en-US" dirty="0" err="1" smtClean="0"/>
              <a:t>vos</a:t>
            </a:r>
            <a:r>
              <a:rPr lang="en-US" dirty="0" smtClean="0"/>
              <a:t> </a:t>
            </a:r>
            <a:r>
              <a:rPr lang="en-US" dirty="0" err="1" smtClean="0"/>
              <a:t>partenaires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J’ai</a:t>
            </a:r>
            <a:r>
              <a:rPr lang="en-US" dirty="0" smtClean="0"/>
              <a:t> un </a:t>
            </a:r>
            <a:r>
              <a:rPr lang="en-US" dirty="0" err="1" smtClean="0"/>
              <a:t>chien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Tu</a:t>
            </a:r>
            <a:r>
              <a:rPr lang="en-US" dirty="0" smtClean="0"/>
              <a:t> as un frère.</a:t>
            </a:r>
          </a:p>
          <a:p>
            <a:r>
              <a:rPr lang="en-US" dirty="0" smtClean="0"/>
              <a:t>Il a un Chromebook.</a:t>
            </a:r>
          </a:p>
          <a:p>
            <a:r>
              <a:rPr lang="en-US" dirty="0" smtClean="0"/>
              <a:t>Elle a </a:t>
            </a:r>
            <a:r>
              <a:rPr lang="en-US" dirty="0" err="1" smtClean="0"/>
              <a:t>une</a:t>
            </a:r>
            <a:r>
              <a:rPr lang="en-US" dirty="0"/>
              <a:t> </a:t>
            </a:r>
            <a:r>
              <a:rPr lang="en-US" dirty="0" err="1" smtClean="0"/>
              <a:t>canette</a:t>
            </a:r>
            <a:r>
              <a:rPr lang="en-US" dirty="0" smtClean="0"/>
              <a:t> de soda.</a:t>
            </a:r>
          </a:p>
          <a:p>
            <a:r>
              <a:rPr lang="en-US" dirty="0" smtClean="0"/>
              <a:t>Nous </a:t>
            </a:r>
            <a:r>
              <a:rPr lang="en-US" dirty="0" err="1" smtClean="0"/>
              <a:t>avons</a:t>
            </a:r>
            <a:r>
              <a:rPr lang="en-US" dirty="0" smtClean="0"/>
              <a:t> un devoir.</a:t>
            </a:r>
          </a:p>
          <a:p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avez</a:t>
            </a:r>
            <a:r>
              <a:rPr lang="en-US" dirty="0" smtClean="0"/>
              <a:t> un </a:t>
            </a:r>
            <a:r>
              <a:rPr lang="en-US" dirty="0" err="1" smtClean="0"/>
              <a:t>problème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Ils</a:t>
            </a:r>
            <a:r>
              <a:rPr lang="en-US" dirty="0" smtClean="0"/>
              <a:t> </a:t>
            </a:r>
            <a:r>
              <a:rPr lang="en-US" dirty="0" err="1" smtClean="0"/>
              <a:t>ont</a:t>
            </a:r>
            <a:r>
              <a:rPr lang="en-US" dirty="0" smtClean="0"/>
              <a:t> beaucoup </a:t>
            </a:r>
            <a:r>
              <a:rPr lang="en-US" dirty="0" err="1" smtClean="0"/>
              <a:t>d’amis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Elles</a:t>
            </a:r>
            <a:r>
              <a:rPr lang="en-US" dirty="0" smtClean="0"/>
              <a:t> </a:t>
            </a:r>
            <a:r>
              <a:rPr lang="en-US" dirty="0" err="1" smtClean="0"/>
              <a:t>ont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pizza.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29002" y="2160588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 have a dog	</a:t>
            </a:r>
          </a:p>
          <a:p>
            <a:r>
              <a:rPr lang="en-US" dirty="0" smtClean="0"/>
              <a:t>You have a brother.</a:t>
            </a:r>
          </a:p>
          <a:p>
            <a:r>
              <a:rPr lang="en-US" dirty="0" smtClean="0"/>
              <a:t>He has a </a:t>
            </a:r>
            <a:r>
              <a:rPr lang="en-US" dirty="0" err="1" smtClean="0"/>
              <a:t>chromebook</a:t>
            </a:r>
            <a:endParaRPr lang="en-US" dirty="0" smtClean="0"/>
          </a:p>
          <a:p>
            <a:r>
              <a:rPr lang="en-US" dirty="0" smtClean="0"/>
              <a:t>She has a can of soda</a:t>
            </a:r>
          </a:p>
          <a:p>
            <a:r>
              <a:rPr lang="en-US" dirty="0" smtClean="0"/>
              <a:t>We have a homework assignment</a:t>
            </a:r>
          </a:p>
          <a:p>
            <a:r>
              <a:rPr lang="en-US" dirty="0" smtClean="0"/>
              <a:t>You (plural or formal) have a problem.</a:t>
            </a:r>
          </a:p>
          <a:p>
            <a:r>
              <a:rPr lang="en-US" dirty="0" smtClean="0"/>
              <a:t>They have a lot of friends.</a:t>
            </a:r>
          </a:p>
          <a:p>
            <a:r>
              <a:rPr lang="en-US" dirty="0" smtClean="0"/>
              <a:t>They have a pizza</a:t>
            </a:r>
          </a:p>
        </p:txBody>
      </p:sp>
    </p:spTree>
    <p:extLst>
      <p:ext uri="{BB962C8B-B14F-4D97-AF65-F5344CB8AC3E}">
        <p14:creationId xmlns:p14="http://schemas.microsoft.com/office/powerpoint/2010/main" val="2279225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we know how to make those sentences negative?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3978" y="2160589"/>
            <a:ext cx="3530024" cy="388077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Je </a:t>
            </a:r>
            <a:r>
              <a:rPr lang="en-US" dirty="0" err="1" smtClean="0">
                <a:solidFill>
                  <a:srgbClr val="FF0000"/>
                </a:solidFill>
              </a:rPr>
              <a:t>n’ai</a:t>
            </a:r>
            <a:r>
              <a:rPr lang="en-US" dirty="0" smtClean="0">
                <a:solidFill>
                  <a:srgbClr val="FF0000"/>
                </a:solidFill>
              </a:rPr>
              <a:t> pas de </a:t>
            </a:r>
            <a:r>
              <a:rPr lang="en-US" dirty="0" err="1" smtClean="0">
                <a:solidFill>
                  <a:srgbClr val="FF0000"/>
                </a:solidFill>
              </a:rPr>
              <a:t>chien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Tu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n’as</a:t>
            </a:r>
            <a:r>
              <a:rPr lang="en-US" dirty="0" smtClean="0">
                <a:solidFill>
                  <a:srgbClr val="FF0000"/>
                </a:solidFill>
              </a:rPr>
              <a:t> pas de frère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Il </a:t>
            </a:r>
            <a:r>
              <a:rPr lang="en-US" dirty="0" err="1" smtClean="0">
                <a:solidFill>
                  <a:srgbClr val="FF0000"/>
                </a:solidFill>
              </a:rPr>
              <a:t>n’a</a:t>
            </a:r>
            <a:r>
              <a:rPr lang="en-US" dirty="0" smtClean="0">
                <a:solidFill>
                  <a:srgbClr val="FF0000"/>
                </a:solidFill>
              </a:rPr>
              <a:t> pas de </a:t>
            </a:r>
            <a:r>
              <a:rPr lang="en-US" dirty="0" err="1" smtClean="0">
                <a:solidFill>
                  <a:srgbClr val="FF0000"/>
                </a:solidFill>
              </a:rPr>
              <a:t>chromebook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Elle </a:t>
            </a:r>
            <a:r>
              <a:rPr lang="en-US" dirty="0" err="1" smtClean="0">
                <a:solidFill>
                  <a:srgbClr val="FF0000"/>
                </a:solidFill>
              </a:rPr>
              <a:t>n’a</a:t>
            </a:r>
            <a:r>
              <a:rPr lang="en-US" dirty="0" smtClean="0">
                <a:solidFill>
                  <a:srgbClr val="FF0000"/>
                </a:solidFill>
              </a:rPr>
              <a:t> pas de </a:t>
            </a:r>
            <a:r>
              <a:rPr lang="en-US" dirty="0" err="1" smtClean="0">
                <a:solidFill>
                  <a:srgbClr val="FF0000"/>
                </a:solidFill>
              </a:rPr>
              <a:t>canette</a:t>
            </a:r>
            <a:r>
              <a:rPr lang="en-US" dirty="0" smtClean="0">
                <a:solidFill>
                  <a:srgbClr val="FF0000"/>
                </a:solidFill>
              </a:rPr>
              <a:t> de soda.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Nous </a:t>
            </a:r>
            <a:r>
              <a:rPr lang="en-US" dirty="0" err="1" smtClean="0">
                <a:solidFill>
                  <a:srgbClr val="FF0000"/>
                </a:solidFill>
              </a:rPr>
              <a:t>n’avons</a:t>
            </a:r>
            <a:r>
              <a:rPr lang="en-US" dirty="0" smtClean="0">
                <a:solidFill>
                  <a:srgbClr val="FF0000"/>
                </a:solidFill>
              </a:rPr>
              <a:t> pas de devoir.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Vous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n’avez</a:t>
            </a:r>
            <a:r>
              <a:rPr lang="en-US" dirty="0" smtClean="0">
                <a:solidFill>
                  <a:srgbClr val="FF0000"/>
                </a:solidFill>
              </a:rPr>
              <a:t> pas de </a:t>
            </a:r>
            <a:r>
              <a:rPr lang="en-US" dirty="0" err="1" smtClean="0">
                <a:solidFill>
                  <a:srgbClr val="FF0000"/>
                </a:solidFill>
              </a:rPr>
              <a:t>problème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Ils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n’ont</a:t>
            </a:r>
            <a:r>
              <a:rPr lang="en-US" dirty="0" smtClean="0">
                <a:solidFill>
                  <a:srgbClr val="FF0000"/>
                </a:solidFill>
              </a:rPr>
              <a:t> pas beaucoup </a:t>
            </a:r>
            <a:r>
              <a:rPr lang="en-US" dirty="0" err="1" smtClean="0">
                <a:solidFill>
                  <a:srgbClr val="FF0000"/>
                </a:solidFill>
              </a:rPr>
              <a:t>d’amis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Elles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n’ont</a:t>
            </a:r>
            <a:r>
              <a:rPr lang="en-US" dirty="0" smtClean="0">
                <a:solidFill>
                  <a:srgbClr val="FF0000"/>
                </a:solidFill>
              </a:rPr>
              <a:t> pas de pizza.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003858" y="2131770"/>
            <a:ext cx="3992450" cy="3365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err="1"/>
              <a:t>J’ai</a:t>
            </a:r>
            <a:r>
              <a:rPr lang="en-US" dirty="0"/>
              <a:t> un </a:t>
            </a:r>
            <a:r>
              <a:rPr lang="en-US" dirty="0" err="1"/>
              <a:t>chien</a:t>
            </a:r>
            <a:r>
              <a:rPr lang="en-US" dirty="0"/>
              <a:t>.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Tu</a:t>
            </a:r>
            <a:r>
              <a:rPr lang="en-US" dirty="0"/>
              <a:t> as un frère.</a:t>
            </a:r>
          </a:p>
          <a:p>
            <a:pPr>
              <a:lnSpc>
                <a:spcPct val="150000"/>
              </a:lnSpc>
            </a:pPr>
            <a:r>
              <a:rPr lang="en-US" dirty="0"/>
              <a:t>Il a un Chromebook.</a:t>
            </a:r>
          </a:p>
          <a:p>
            <a:pPr>
              <a:lnSpc>
                <a:spcPct val="150000"/>
              </a:lnSpc>
            </a:pPr>
            <a:r>
              <a:rPr lang="en-US" dirty="0"/>
              <a:t>Elle a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canette</a:t>
            </a:r>
            <a:r>
              <a:rPr lang="en-US" dirty="0"/>
              <a:t> de soda.</a:t>
            </a:r>
          </a:p>
          <a:p>
            <a:pPr>
              <a:lnSpc>
                <a:spcPct val="150000"/>
              </a:lnSpc>
            </a:pPr>
            <a:r>
              <a:rPr lang="en-US" dirty="0"/>
              <a:t>Nous </a:t>
            </a:r>
            <a:r>
              <a:rPr lang="en-US" dirty="0" err="1"/>
              <a:t>avons</a:t>
            </a:r>
            <a:r>
              <a:rPr lang="en-US" dirty="0"/>
              <a:t> un devoir.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avez</a:t>
            </a:r>
            <a:r>
              <a:rPr lang="en-US" dirty="0"/>
              <a:t> un </a:t>
            </a:r>
            <a:r>
              <a:rPr lang="en-US" dirty="0" err="1"/>
              <a:t>problème</a:t>
            </a:r>
            <a:r>
              <a:rPr lang="en-US" dirty="0"/>
              <a:t>.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Ils</a:t>
            </a:r>
            <a:r>
              <a:rPr lang="en-US" dirty="0"/>
              <a:t> </a:t>
            </a:r>
            <a:r>
              <a:rPr lang="en-US" dirty="0" err="1"/>
              <a:t>ont</a:t>
            </a:r>
            <a:r>
              <a:rPr lang="en-US" dirty="0"/>
              <a:t> beaucoup </a:t>
            </a:r>
            <a:r>
              <a:rPr lang="en-US" dirty="0" err="1"/>
              <a:t>d’amis</a:t>
            </a:r>
            <a:r>
              <a:rPr lang="en-US" dirty="0"/>
              <a:t>.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Elles</a:t>
            </a:r>
            <a:r>
              <a:rPr lang="en-US" dirty="0"/>
              <a:t> </a:t>
            </a:r>
            <a:r>
              <a:rPr lang="en-US" dirty="0" err="1"/>
              <a:t>ont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pizza.</a:t>
            </a:r>
          </a:p>
        </p:txBody>
      </p:sp>
    </p:spTree>
    <p:extLst>
      <p:ext uri="{BB962C8B-B14F-4D97-AF65-F5344CB8AC3E}">
        <p14:creationId xmlns:p14="http://schemas.microsoft.com/office/powerpoint/2010/main" val="2346290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Formula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327" y="2160589"/>
            <a:ext cx="2575775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Avoir</a:t>
            </a:r>
            <a:r>
              <a:rPr lang="en-US" sz="2800" dirty="0" smtClean="0"/>
              <a:t> un __</a:t>
            </a:r>
          </a:p>
          <a:p>
            <a:pPr marL="0" indent="0">
              <a:buNone/>
            </a:pPr>
            <a:r>
              <a:rPr lang="en-US" sz="2800" dirty="0" err="1" smtClean="0"/>
              <a:t>Avoir</a:t>
            </a:r>
            <a:r>
              <a:rPr lang="en-US" sz="2800" dirty="0" smtClean="0"/>
              <a:t> </a:t>
            </a:r>
            <a:r>
              <a:rPr lang="en-US" sz="2800" dirty="0" err="1" smtClean="0"/>
              <a:t>une</a:t>
            </a:r>
            <a:r>
              <a:rPr lang="en-US" sz="2800" dirty="0" smtClean="0"/>
              <a:t> ___</a:t>
            </a:r>
          </a:p>
          <a:p>
            <a:pPr marL="0" indent="0">
              <a:buNone/>
            </a:pPr>
            <a:r>
              <a:rPr lang="en-US" sz="2800" dirty="0" err="1" smtClean="0"/>
              <a:t>Avoir</a:t>
            </a:r>
            <a:r>
              <a:rPr lang="en-US" sz="2800" dirty="0" smtClean="0"/>
              <a:t> des ___</a:t>
            </a:r>
          </a:p>
          <a:p>
            <a:pPr marL="0" indent="0">
              <a:buNone/>
            </a:pPr>
            <a:r>
              <a:rPr lang="en-US" sz="2800" dirty="0" smtClean="0"/>
              <a:t>Etc.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i="1" dirty="0" smtClean="0"/>
              <a:t>To have a/some ____</a:t>
            </a:r>
            <a:endParaRPr lang="en-US" i="1" dirty="0"/>
          </a:p>
        </p:txBody>
      </p:sp>
      <p:sp>
        <p:nvSpPr>
          <p:cNvPr id="4" name="Right Arrow 3"/>
          <p:cNvSpPr/>
          <p:nvPr/>
        </p:nvSpPr>
        <p:spPr>
          <a:xfrm>
            <a:off x="3363742" y="3052293"/>
            <a:ext cx="1918952" cy="1249251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negative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709763" y="2562896"/>
            <a:ext cx="5121369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2800" dirty="0"/>
              <a:t>n</a:t>
            </a:r>
            <a:r>
              <a:rPr lang="en-US" sz="2800" dirty="0" smtClean="0"/>
              <a:t>’ </a:t>
            </a:r>
            <a:r>
              <a:rPr lang="en-US" dirty="0" smtClean="0"/>
              <a:t>(form of </a:t>
            </a:r>
            <a:r>
              <a:rPr lang="en-US" dirty="0" err="1" smtClean="0"/>
              <a:t>avoir</a:t>
            </a:r>
            <a:r>
              <a:rPr lang="en-US" dirty="0" smtClean="0"/>
              <a:t>) </a:t>
            </a:r>
            <a:r>
              <a:rPr lang="en-US" sz="2800" dirty="0" smtClean="0"/>
              <a:t>pas de ____</a:t>
            </a:r>
          </a:p>
          <a:p>
            <a:pPr marL="0" indent="0">
              <a:buFont typeface="Wingdings 3" charset="2"/>
              <a:buNone/>
            </a:pPr>
            <a:endParaRPr lang="en-US" sz="2800" dirty="0"/>
          </a:p>
          <a:p>
            <a:pPr marL="0" indent="0">
              <a:buFont typeface="Wingdings 3" charset="2"/>
              <a:buNone/>
            </a:pPr>
            <a:endParaRPr lang="en-US" sz="2800" dirty="0" smtClean="0"/>
          </a:p>
          <a:p>
            <a:pPr marL="0" indent="0">
              <a:buFont typeface="Wingdings 3" charset="2"/>
              <a:buNone/>
            </a:pPr>
            <a:endParaRPr lang="en-US" sz="2800" dirty="0"/>
          </a:p>
          <a:p>
            <a:pPr marL="0" indent="0">
              <a:buFont typeface="Wingdings 3" charset="2"/>
              <a:buNone/>
            </a:pPr>
            <a:r>
              <a:rPr lang="en-US" i="1" dirty="0" smtClean="0"/>
              <a:t>To not have any _____</a:t>
            </a:r>
            <a:endParaRPr lang="en-US" sz="1600" i="1" dirty="0" smtClean="0"/>
          </a:p>
        </p:txBody>
      </p:sp>
    </p:spTree>
    <p:extLst>
      <p:ext uri="{BB962C8B-B14F-4D97-AF65-F5344CB8AC3E}">
        <p14:creationId xmlns:p14="http://schemas.microsoft.com/office/powerpoint/2010/main" val="241188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in Green </a:t>
            </a:r>
            <a:r>
              <a:rPr lang="en-US" dirty="0" err="1" smtClean="0"/>
              <a:t>Avoir</a:t>
            </a:r>
            <a:r>
              <a:rPr lang="en-US" dirty="0" smtClean="0"/>
              <a:t> sheet together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4302153"/>
              </p:ext>
            </p:extLst>
          </p:nvPr>
        </p:nvGraphicFramePr>
        <p:xfrm>
          <a:off x="2049766" y="1811841"/>
          <a:ext cx="5851804" cy="40737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5902"/>
                <a:gridCol w="2925902"/>
              </a:tblGrid>
              <a:tr h="1056293">
                <a:tc gridSpan="2">
                  <a:txBody>
                    <a:bodyPr/>
                    <a:lstStyle/>
                    <a:p>
                      <a:pPr algn="ctr"/>
                      <a:r>
                        <a:rPr lang="en-US" sz="4400" dirty="0" err="1" smtClean="0"/>
                        <a:t>Avoir</a:t>
                      </a:r>
                      <a:r>
                        <a:rPr lang="en-US" sz="4400" dirty="0" smtClean="0"/>
                        <a:t>:</a:t>
                      </a:r>
                      <a:r>
                        <a:rPr lang="en-US" sz="4400" baseline="0" dirty="0" smtClean="0"/>
                        <a:t> to have</a:t>
                      </a:r>
                      <a:endParaRPr lang="en-US" sz="4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14052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J’ai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Nous </a:t>
                      </a:r>
                      <a:r>
                        <a:rPr lang="en-US" sz="2400" dirty="0" err="1" smtClean="0"/>
                        <a:t>avons</a:t>
                      </a:r>
                      <a:endParaRPr lang="en-US" sz="2400" dirty="0"/>
                    </a:p>
                  </a:txBody>
                  <a:tcPr/>
                </a:tc>
              </a:tr>
              <a:tr h="953315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Tu</a:t>
                      </a:r>
                      <a:r>
                        <a:rPr lang="en-US" sz="2400" dirty="0" smtClean="0"/>
                        <a:t> as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Vous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avez</a:t>
                      </a:r>
                      <a:endParaRPr lang="en-US" sz="2400" dirty="0"/>
                    </a:p>
                  </a:txBody>
                  <a:tcPr/>
                </a:tc>
              </a:tr>
              <a:tr h="105012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Il/</a:t>
                      </a:r>
                      <a:r>
                        <a:rPr lang="en-US" sz="2400" dirty="0" err="1" smtClean="0"/>
                        <a:t>elle</a:t>
                      </a:r>
                      <a:r>
                        <a:rPr lang="en-US" sz="2400" dirty="0" smtClean="0"/>
                        <a:t> 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Ils</a:t>
                      </a:r>
                      <a:r>
                        <a:rPr lang="en-US" sz="2400" dirty="0" smtClean="0"/>
                        <a:t>/</a:t>
                      </a:r>
                      <a:r>
                        <a:rPr lang="en-US" sz="2400" dirty="0" err="1" smtClean="0"/>
                        <a:t>elles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ont</a:t>
                      </a:r>
                      <a:endParaRPr lang="en-US" sz="2400" dirty="0" smtClean="0"/>
                    </a:p>
                    <a:p>
                      <a:endParaRPr lang="en-US" sz="2400" dirty="0" smtClean="0"/>
                    </a:p>
                    <a:p>
                      <a:r>
                        <a:rPr lang="en-US" sz="1400" i="1" dirty="0" smtClean="0"/>
                        <a:t>The “s” becomes a “z” sound</a:t>
                      </a:r>
                      <a:endParaRPr lang="en-US" sz="2000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201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verb? Give an example in English and French.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1102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show when a verb is happening?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Yesterday, I [to walk] to school</a:t>
            </a:r>
          </a:p>
          <a:p>
            <a:r>
              <a:rPr lang="en-US" dirty="0" smtClean="0"/>
              <a:t>Right now, I [to walk] to math class.</a:t>
            </a:r>
          </a:p>
          <a:p>
            <a:r>
              <a:rPr lang="en-US" dirty="0" smtClean="0"/>
              <a:t>Tomorrow, I [to walk] to the grocery store.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11317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Let’s focus on what we do to a verb in English to show that it is COMPLETE and in the past.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walk</a:t>
            </a:r>
          </a:p>
          <a:p>
            <a:endParaRPr lang="en-US" dirty="0"/>
          </a:p>
          <a:p>
            <a:r>
              <a:rPr lang="en-US" dirty="0" smtClean="0"/>
              <a:t>We can add “-</a:t>
            </a:r>
            <a:r>
              <a:rPr lang="en-US" dirty="0" err="1" smtClean="0"/>
              <a:t>ed</a:t>
            </a:r>
            <a:r>
              <a:rPr lang="en-US" dirty="0" smtClean="0"/>
              <a:t>” to show the action is finished.</a:t>
            </a:r>
          </a:p>
          <a:p>
            <a:pPr lvl="1"/>
            <a:r>
              <a:rPr lang="en-US" i="1" dirty="0" smtClean="0"/>
              <a:t>I </a:t>
            </a:r>
            <a:r>
              <a:rPr lang="en-US" i="1" u="sng" dirty="0" smtClean="0"/>
              <a:t>walked</a:t>
            </a:r>
            <a:r>
              <a:rPr lang="en-US" i="1" dirty="0" smtClean="0"/>
              <a:t> to school. Now I am in class.</a:t>
            </a:r>
          </a:p>
          <a:p>
            <a:r>
              <a:rPr lang="en-US" dirty="0" smtClean="0"/>
              <a:t>We can use “to have” + “-</a:t>
            </a:r>
            <a:r>
              <a:rPr lang="en-US" dirty="0" err="1" smtClean="0"/>
              <a:t>ed</a:t>
            </a:r>
            <a:r>
              <a:rPr lang="en-US" dirty="0" smtClean="0"/>
              <a:t>” to express that we have experience doing an action.</a:t>
            </a:r>
          </a:p>
          <a:p>
            <a:pPr lvl="1"/>
            <a:r>
              <a:rPr lang="en-US" i="1" dirty="0" smtClean="0"/>
              <a:t>I </a:t>
            </a:r>
            <a:r>
              <a:rPr lang="en-US" i="1" u="sng" dirty="0" smtClean="0"/>
              <a:t>have walked </a:t>
            </a:r>
            <a:r>
              <a:rPr lang="en-US" i="1" dirty="0" smtClean="0"/>
              <a:t>to school many times, don’t worry.</a:t>
            </a:r>
            <a:endParaRPr lang="en-US" dirty="0" smtClean="0"/>
          </a:p>
          <a:p>
            <a:r>
              <a:rPr lang="en-US" dirty="0" smtClean="0"/>
              <a:t>We can use “did” + verb to be argumentative.</a:t>
            </a:r>
          </a:p>
          <a:p>
            <a:pPr lvl="1"/>
            <a:r>
              <a:rPr lang="en-US" i="1" dirty="0" smtClean="0"/>
              <a:t>“Despite what he said, he </a:t>
            </a:r>
            <a:r>
              <a:rPr lang="en-US" i="1" u="sng" dirty="0" smtClean="0"/>
              <a:t>did walk </a:t>
            </a:r>
            <a:r>
              <a:rPr lang="en-US" i="1" dirty="0" smtClean="0"/>
              <a:t>to school on the 24</a:t>
            </a:r>
            <a:r>
              <a:rPr lang="en-US" i="1" baseline="30000" dirty="0" smtClean="0"/>
              <a:t>th</a:t>
            </a:r>
            <a:r>
              <a:rPr lang="en-US" i="1" dirty="0" smtClean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59759386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Once again, all three of those meanings boil down to just one form in French.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3408" y="2374837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PRESENT</a:t>
            </a:r>
          </a:p>
          <a:p>
            <a:pPr marL="0" indent="0">
              <a:buNone/>
            </a:pPr>
            <a:r>
              <a:rPr lang="en-US" dirty="0" smtClean="0"/>
              <a:t>I watch</a:t>
            </a:r>
          </a:p>
          <a:p>
            <a:pPr marL="0" indent="0">
              <a:buNone/>
            </a:pPr>
            <a:r>
              <a:rPr lang="en-US" dirty="0" smtClean="0"/>
              <a:t>I am watching</a:t>
            </a:r>
          </a:p>
          <a:p>
            <a:pPr marL="0" indent="0">
              <a:buNone/>
            </a:pPr>
            <a:r>
              <a:rPr lang="en-US" dirty="0" smtClean="0"/>
              <a:t>I do watch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 smtClean="0"/>
              <a:t>PAST</a:t>
            </a:r>
          </a:p>
          <a:p>
            <a:pPr marL="0" indent="0">
              <a:buNone/>
            </a:pPr>
            <a:r>
              <a:rPr lang="en-US" dirty="0" smtClean="0"/>
              <a:t>I watched</a:t>
            </a:r>
          </a:p>
          <a:p>
            <a:pPr marL="0" indent="0">
              <a:buNone/>
            </a:pPr>
            <a:r>
              <a:rPr lang="en-US" dirty="0" smtClean="0"/>
              <a:t>I have watched</a:t>
            </a:r>
          </a:p>
          <a:p>
            <a:pPr marL="0" indent="0">
              <a:buNone/>
            </a:pPr>
            <a:r>
              <a:rPr lang="en-US" dirty="0" smtClean="0"/>
              <a:t>I did watch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530523" y="2374837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b="1" u="sng" dirty="0" smtClean="0"/>
              <a:t>PRESENT</a:t>
            </a:r>
          </a:p>
          <a:p>
            <a:pPr marL="0" indent="0">
              <a:buFont typeface="Wingdings 3" charset="2"/>
              <a:buNone/>
            </a:pPr>
            <a:r>
              <a:rPr lang="en-US" dirty="0" smtClean="0"/>
              <a:t>Je </a:t>
            </a:r>
            <a:r>
              <a:rPr lang="en-US" dirty="0" err="1" smtClean="0"/>
              <a:t>regarde</a:t>
            </a:r>
            <a:endParaRPr lang="en-US" dirty="0" smtClean="0"/>
          </a:p>
          <a:p>
            <a:pPr marL="0" indent="0">
              <a:buFont typeface="Wingdings 3" charset="2"/>
              <a:buNone/>
            </a:pPr>
            <a:endParaRPr lang="en-US" dirty="0" smtClean="0"/>
          </a:p>
          <a:p>
            <a:pPr marL="0" indent="0">
              <a:buFont typeface="Wingdings 3" charset="2"/>
              <a:buNone/>
            </a:pPr>
            <a:endParaRPr lang="en-US" dirty="0"/>
          </a:p>
          <a:p>
            <a:pPr marL="0" indent="0">
              <a:buFont typeface="Wingdings 3" charset="2"/>
              <a:buNone/>
            </a:pPr>
            <a:endParaRPr lang="en-US" dirty="0" smtClean="0"/>
          </a:p>
          <a:p>
            <a:pPr marL="0" indent="0">
              <a:buFont typeface="Wingdings 3" charset="2"/>
              <a:buNone/>
            </a:pPr>
            <a:r>
              <a:rPr lang="en-US" b="1" u="sng" dirty="0" smtClean="0"/>
              <a:t>PAST</a:t>
            </a:r>
          </a:p>
          <a:p>
            <a:pPr marL="0" indent="0">
              <a:buFont typeface="Wingdings 3" charset="2"/>
              <a:buNone/>
            </a:pPr>
            <a:r>
              <a:rPr lang="en-US" dirty="0" err="1" smtClean="0"/>
              <a:t>J’ai</a:t>
            </a:r>
            <a:r>
              <a:rPr lang="en-US" dirty="0" smtClean="0"/>
              <a:t> </a:t>
            </a:r>
            <a:r>
              <a:rPr lang="en-US" dirty="0" err="1" smtClean="0"/>
              <a:t>regardé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4237150" y="4646439"/>
            <a:ext cx="1133340" cy="4250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4363792" y="3037268"/>
            <a:ext cx="1133340" cy="4250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557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of those categories do we start with?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Actions (verbs)</a:t>
            </a:r>
          </a:p>
          <a:p>
            <a:r>
              <a:rPr lang="en-US" sz="3200" dirty="0" smtClean="0"/>
              <a:t>Describers of actions (adverbs)</a:t>
            </a:r>
          </a:p>
          <a:p>
            <a:r>
              <a:rPr lang="en-US" sz="3200" dirty="0" smtClean="0"/>
              <a:t>Stuff/people (nouns)</a:t>
            </a:r>
          </a:p>
          <a:p>
            <a:r>
              <a:rPr lang="en-US" sz="3200" dirty="0" smtClean="0"/>
              <a:t>Describers of stuff (adjectives)</a:t>
            </a:r>
          </a:p>
          <a:p>
            <a:r>
              <a:rPr lang="en-US" sz="3200" dirty="0" smtClean="0"/>
              <a:t>Everything else (prepositions, conjunctions…)</a:t>
            </a:r>
            <a:endParaRPr lang="en-US" sz="3200" dirty="0"/>
          </a:p>
        </p:txBody>
      </p:sp>
      <p:sp>
        <p:nvSpPr>
          <p:cNvPr id="6" name="Left Arrow 5"/>
          <p:cNvSpPr/>
          <p:nvPr/>
        </p:nvSpPr>
        <p:spPr>
          <a:xfrm>
            <a:off x="3898232" y="2294021"/>
            <a:ext cx="5069305" cy="5133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206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make the passé </a:t>
            </a:r>
            <a:r>
              <a:rPr lang="en-US" dirty="0" err="1" smtClean="0"/>
              <a:t>composé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 one, it’s called the passé </a:t>
            </a:r>
            <a:r>
              <a:rPr lang="en-US" dirty="0" err="1" smtClean="0"/>
              <a:t>composé</a:t>
            </a:r>
            <a:r>
              <a:rPr lang="en-US" dirty="0" smtClean="0"/>
              <a:t> because the action has passed (passé) and it is composed (</a:t>
            </a:r>
            <a:r>
              <a:rPr lang="en-US" dirty="0" err="1" smtClean="0"/>
              <a:t>composé</a:t>
            </a:r>
            <a:r>
              <a:rPr lang="en-US" dirty="0" smtClean="0"/>
              <a:t>) of two words.</a:t>
            </a:r>
          </a:p>
          <a:p>
            <a:endParaRPr lang="en-US" dirty="0"/>
          </a:p>
          <a:p>
            <a:r>
              <a:rPr lang="en-US" dirty="0" smtClean="0"/>
              <a:t>Step one is to choose the correct form of </a:t>
            </a:r>
            <a:r>
              <a:rPr lang="en-US" dirty="0" err="1" smtClean="0"/>
              <a:t>avoir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Step two is to put the modified version of the verb</a:t>
            </a:r>
            <a:br>
              <a:rPr lang="en-US" dirty="0" smtClean="0"/>
            </a:br>
            <a:r>
              <a:rPr lang="en-US" dirty="0" smtClean="0"/>
              <a:t>after the form of </a:t>
            </a:r>
            <a:r>
              <a:rPr lang="en-US" dirty="0" err="1" smtClean="0"/>
              <a:t>avoir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ER verbs replace ER with É</a:t>
            </a:r>
          </a:p>
          <a:p>
            <a:r>
              <a:rPr lang="en-US" dirty="0" smtClean="0"/>
              <a:t>RE verbs replace RE with U</a:t>
            </a:r>
          </a:p>
          <a:p>
            <a:r>
              <a:rPr lang="en-US" dirty="0" smtClean="0"/>
              <a:t>IR verbs replace IR with I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2398576"/>
              </p:ext>
            </p:extLst>
          </p:nvPr>
        </p:nvGraphicFramePr>
        <p:xfrm>
          <a:off x="6583129" y="3036428"/>
          <a:ext cx="3449514" cy="21290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4757"/>
                <a:gridCol w="1724757"/>
              </a:tblGrid>
              <a:tr h="552054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Avoir</a:t>
                      </a:r>
                      <a:r>
                        <a:rPr lang="en-US" sz="1800" dirty="0" smtClean="0"/>
                        <a:t>:</a:t>
                      </a:r>
                      <a:r>
                        <a:rPr lang="en-US" sz="1800" baseline="0" dirty="0" smtClean="0"/>
                        <a:t> to have</a:t>
                      </a:r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29977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J’ai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Nous </a:t>
                      </a:r>
                      <a:r>
                        <a:rPr lang="en-US" sz="1800" dirty="0" err="1" smtClean="0"/>
                        <a:t>avons</a:t>
                      </a:r>
                      <a:endParaRPr lang="en-US" sz="1800" dirty="0"/>
                    </a:p>
                  </a:txBody>
                  <a:tcPr/>
                </a:tc>
              </a:tr>
              <a:tr h="498234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Tu</a:t>
                      </a:r>
                      <a:r>
                        <a:rPr lang="en-US" sz="1800" dirty="0" smtClean="0"/>
                        <a:t> as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Vous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avez</a:t>
                      </a:r>
                      <a:endParaRPr lang="en-US" sz="1800" dirty="0"/>
                    </a:p>
                  </a:txBody>
                  <a:tcPr/>
                </a:tc>
              </a:tr>
              <a:tr h="54882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Il/</a:t>
                      </a:r>
                      <a:r>
                        <a:rPr lang="en-US" sz="1800" dirty="0" err="1" smtClean="0"/>
                        <a:t>elle</a:t>
                      </a:r>
                      <a:r>
                        <a:rPr lang="en-US" sz="1800" dirty="0" smtClean="0"/>
                        <a:t> 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Ils</a:t>
                      </a:r>
                      <a:r>
                        <a:rPr lang="en-US" sz="1800" dirty="0" smtClean="0"/>
                        <a:t>/</a:t>
                      </a:r>
                      <a:r>
                        <a:rPr lang="en-US" sz="1800" dirty="0" err="1" smtClean="0"/>
                        <a:t>elles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ont</a:t>
                      </a:r>
                      <a:endParaRPr lang="en-US" sz="18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455438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6954932"/>
              </p:ext>
            </p:extLst>
          </p:nvPr>
        </p:nvGraphicFramePr>
        <p:xfrm>
          <a:off x="162706" y="190121"/>
          <a:ext cx="5478240" cy="33644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9120"/>
                <a:gridCol w="2739120"/>
              </a:tblGrid>
              <a:tr h="75127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Parler</a:t>
                      </a:r>
                      <a:r>
                        <a:rPr lang="en-US" sz="1800" dirty="0" smtClean="0"/>
                        <a:t>:</a:t>
                      </a:r>
                      <a:r>
                        <a:rPr lang="en-US" sz="1800" baseline="0" dirty="0" smtClean="0"/>
                        <a:t> to talk (past tense)</a:t>
                      </a:r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71059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J’ai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parlé</a:t>
                      </a:r>
                      <a:endParaRPr lang="en-US" sz="1800" dirty="0" smtClean="0"/>
                    </a:p>
                    <a:p>
                      <a:endParaRPr lang="en-US" sz="1800" dirty="0" smtClean="0"/>
                    </a:p>
                    <a:p>
                      <a:r>
                        <a:rPr lang="en-US" sz="1200" dirty="0" smtClean="0"/>
                        <a:t>I spoke, I have spoken, I</a:t>
                      </a:r>
                      <a:r>
                        <a:rPr lang="en-US" sz="1200" baseline="0" dirty="0" smtClean="0"/>
                        <a:t> did speak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Nous </a:t>
                      </a:r>
                      <a:r>
                        <a:rPr lang="en-US" sz="1800" dirty="0" err="1" smtClean="0"/>
                        <a:t>avons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parlé</a:t>
                      </a:r>
                      <a:endParaRPr lang="en-US" sz="1800" dirty="0"/>
                    </a:p>
                  </a:txBody>
                  <a:tcPr/>
                </a:tc>
              </a:tr>
              <a:tr h="871059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Tu</a:t>
                      </a:r>
                      <a:r>
                        <a:rPr lang="en-US" sz="1800" dirty="0" smtClean="0"/>
                        <a:t> as </a:t>
                      </a:r>
                      <a:r>
                        <a:rPr lang="en-US" sz="1800" dirty="0" err="1" smtClean="0"/>
                        <a:t>parlé</a:t>
                      </a:r>
                      <a:endParaRPr lang="en-US" sz="1800" dirty="0" smtClean="0"/>
                    </a:p>
                    <a:p>
                      <a:endParaRPr lang="en-US" sz="1800" dirty="0" smtClean="0"/>
                    </a:p>
                    <a:p>
                      <a:r>
                        <a:rPr lang="en-US" sz="1000" dirty="0" smtClean="0"/>
                        <a:t>You</a:t>
                      </a:r>
                      <a:r>
                        <a:rPr lang="en-US" sz="1000" baseline="0" dirty="0" smtClean="0"/>
                        <a:t> spoke, you have spoken, you did speak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Vous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avez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parlé</a:t>
                      </a:r>
                      <a:endParaRPr lang="en-US" sz="1800" dirty="0"/>
                    </a:p>
                  </a:txBody>
                  <a:tcPr/>
                </a:tc>
              </a:tr>
              <a:tr h="87105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Il/</a:t>
                      </a:r>
                      <a:r>
                        <a:rPr lang="en-US" sz="1800" dirty="0" err="1" smtClean="0"/>
                        <a:t>elle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smtClean="0"/>
                        <a:t>a </a:t>
                      </a:r>
                      <a:r>
                        <a:rPr lang="en-US" sz="1800" dirty="0" err="1" smtClean="0"/>
                        <a:t>parlé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Ils</a:t>
                      </a:r>
                      <a:r>
                        <a:rPr lang="en-US" sz="1800" dirty="0" smtClean="0"/>
                        <a:t>/</a:t>
                      </a:r>
                      <a:r>
                        <a:rPr lang="en-US" sz="1800" dirty="0" err="1" smtClean="0"/>
                        <a:t>elles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ont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parlé</a:t>
                      </a:r>
                      <a:endParaRPr lang="en-US" sz="180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7162614"/>
              </p:ext>
            </p:extLst>
          </p:nvPr>
        </p:nvGraphicFramePr>
        <p:xfrm>
          <a:off x="3284112" y="3773510"/>
          <a:ext cx="5383370" cy="3084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1685"/>
                <a:gridCol w="2691685"/>
              </a:tblGrid>
              <a:tr h="6871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Perdre</a:t>
                      </a:r>
                      <a:r>
                        <a:rPr lang="en-US" sz="1800" dirty="0" smtClean="0"/>
                        <a:t>:</a:t>
                      </a:r>
                      <a:r>
                        <a:rPr lang="en-US" sz="1800" baseline="0" dirty="0" smtClean="0"/>
                        <a:t> to lose (past tense)</a:t>
                      </a:r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96705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J’ai</a:t>
                      </a:r>
                      <a:r>
                        <a:rPr lang="en-US" sz="1800" dirty="0" smtClean="0"/>
                        <a:t> perdu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Nous </a:t>
                      </a:r>
                      <a:r>
                        <a:rPr lang="en-US" sz="1800" dirty="0" err="1" smtClean="0"/>
                        <a:t>avons</a:t>
                      </a:r>
                      <a:r>
                        <a:rPr lang="en-US" sz="1800" dirty="0" smtClean="0"/>
                        <a:t> perdu</a:t>
                      </a:r>
                      <a:endParaRPr lang="en-US" sz="1800" dirty="0"/>
                    </a:p>
                  </a:txBody>
                  <a:tcPr/>
                </a:tc>
              </a:tr>
              <a:tr h="796705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Tu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smtClean="0"/>
                        <a:t>as perdu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Vous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avez</a:t>
                      </a:r>
                      <a:r>
                        <a:rPr lang="en-US" sz="1800" dirty="0" smtClean="0"/>
                        <a:t> perdu</a:t>
                      </a:r>
                      <a:endParaRPr lang="en-US" sz="1800" dirty="0"/>
                    </a:p>
                  </a:txBody>
                  <a:tcPr/>
                </a:tc>
              </a:tr>
              <a:tr h="8039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Il/</a:t>
                      </a:r>
                      <a:r>
                        <a:rPr lang="en-US" sz="1800" dirty="0" err="1" smtClean="0"/>
                        <a:t>elle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smtClean="0"/>
                        <a:t>a perdu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Ils</a:t>
                      </a:r>
                      <a:r>
                        <a:rPr lang="en-US" sz="1800" dirty="0" smtClean="0"/>
                        <a:t>/</a:t>
                      </a:r>
                      <a:r>
                        <a:rPr lang="en-US" sz="1800" dirty="0" err="1" smtClean="0"/>
                        <a:t>elles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ont</a:t>
                      </a:r>
                      <a:r>
                        <a:rPr lang="en-US" sz="1800" dirty="0" smtClean="0"/>
                        <a:t> perdu</a:t>
                      </a:r>
                      <a:endParaRPr lang="en-US" sz="180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9936829"/>
              </p:ext>
            </p:extLst>
          </p:nvPr>
        </p:nvGraphicFramePr>
        <p:xfrm>
          <a:off x="6078828" y="190122"/>
          <a:ext cx="5458496" cy="3364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9248"/>
                <a:gridCol w="2729248"/>
              </a:tblGrid>
              <a:tr h="749507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Finir</a:t>
                      </a:r>
                      <a:r>
                        <a:rPr lang="en-US" sz="1800" dirty="0" smtClean="0"/>
                        <a:t>: to finish </a:t>
                      </a:r>
                      <a:r>
                        <a:rPr lang="en-US" sz="1800" baseline="0" dirty="0" smtClean="0"/>
                        <a:t>(past tense)</a:t>
                      </a:r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69016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J’ai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fini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Nous </a:t>
                      </a:r>
                      <a:r>
                        <a:rPr lang="en-US" sz="1800" dirty="0" err="1" smtClean="0"/>
                        <a:t>avons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fini</a:t>
                      </a:r>
                      <a:endParaRPr lang="en-US" sz="1800" dirty="0"/>
                    </a:p>
                  </a:txBody>
                  <a:tcPr/>
                </a:tc>
              </a:tr>
              <a:tr h="869016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Tu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smtClean="0"/>
                        <a:t>as </a:t>
                      </a:r>
                      <a:r>
                        <a:rPr lang="en-US" sz="1800" dirty="0" err="1" smtClean="0"/>
                        <a:t>fini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Vous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avez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fini</a:t>
                      </a:r>
                      <a:endParaRPr lang="en-US" sz="1800" dirty="0"/>
                    </a:p>
                  </a:txBody>
                  <a:tcPr/>
                </a:tc>
              </a:tr>
              <a:tr h="87690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Il/</a:t>
                      </a:r>
                      <a:r>
                        <a:rPr lang="en-US" sz="1800" dirty="0" err="1" smtClean="0"/>
                        <a:t>elle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smtClean="0"/>
                        <a:t>a </a:t>
                      </a:r>
                      <a:r>
                        <a:rPr lang="en-US" sz="1800" dirty="0" err="1" smtClean="0"/>
                        <a:t>fini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Ils</a:t>
                      </a:r>
                      <a:r>
                        <a:rPr lang="en-US" sz="1800" dirty="0" smtClean="0"/>
                        <a:t>/</a:t>
                      </a:r>
                      <a:r>
                        <a:rPr lang="en-US" sz="1800" dirty="0" err="1" smtClean="0"/>
                        <a:t>elles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ont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fini</a:t>
                      </a:r>
                      <a:endParaRPr lang="en-US" sz="18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695679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of the three forms does the French look most like?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/>
              <a:t>J’ai</a:t>
            </a:r>
            <a:r>
              <a:rPr lang="en-US" sz="2000" dirty="0" smtClean="0"/>
              <a:t> </a:t>
            </a:r>
            <a:r>
              <a:rPr lang="en-US" sz="2000" dirty="0" err="1" smtClean="0"/>
              <a:t>regardé</a:t>
            </a:r>
            <a:r>
              <a:rPr lang="en-US" sz="2000" dirty="0" smtClean="0"/>
              <a:t>				I watched / I have watched / I did watch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6589943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94757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J’ai</a:t>
            </a:r>
            <a:r>
              <a:rPr lang="en-US" dirty="0" smtClean="0"/>
              <a:t> </a:t>
            </a:r>
            <a:r>
              <a:rPr lang="en-US" dirty="0" err="1" smtClean="0"/>
              <a:t>travaillé</a:t>
            </a:r>
            <a:r>
              <a:rPr lang="en-US" dirty="0" smtClean="0"/>
              <a:t> 		______________, ________________, ________________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Elle a </a:t>
            </a:r>
            <a:r>
              <a:rPr lang="en-US" dirty="0" err="1" smtClean="0"/>
              <a:t>joué</a:t>
            </a:r>
            <a:r>
              <a:rPr lang="en-US" dirty="0" smtClean="0"/>
              <a:t>			</a:t>
            </a:r>
            <a:r>
              <a:rPr lang="en-US" dirty="0"/>
              <a:t>______________, ________________, ________________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Nous </a:t>
            </a:r>
            <a:r>
              <a:rPr lang="en-US" dirty="0" err="1" smtClean="0"/>
              <a:t>avons</a:t>
            </a:r>
            <a:r>
              <a:rPr lang="en-US" dirty="0" smtClean="0"/>
              <a:t> </a:t>
            </a:r>
            <a:r>
              <a:rPr lang="en-US" dirty="0" err="1" smtClean="0"/>
              <a:t>vendu</a:t>
            </a:r>
            <a:r>
              <a:rPr lang="en-US" dirty="0" smtClean="0"/>
              <a:t>		</a:t>
            </a:r>
            <a:r>
              <a:rPr lang="en-US" dirty="0"/>
              <a:t>______________, ________________, ________________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Elles</a:t>
            </a:r>
            <a:r>
              <a:rPr lang="en-US" dirty="0" smtClean="0"/>
              <a:t> </a:t>
            </a:r>
            <a:r>
              <a:rPr lang="en-US" dirty="0" err="1" smtClean="0"/>
              <a:t>ont</a:t>
            </a:r>
            <a:r>
              <a:rPr lang="en-US" dirty="0" smtClean="0"/>
              <a:t> </a:t>
            </a:r>
            <a:r>
              <a:rPr lang="en-US" dirty="0" err="1" smtClean="0"/>
              <a:t>défendu</a:t>
            </a:r>
            <a:r>
              <a:rPr lang="en-US" dirty="0" smtClean="0"/>
              <a:t>		</a:t>
            </a:r>
            <a:r>
              <a:rPr lang="en-US" dirty="0"/>
              <a:t>______________, ________________, ________________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avez</a:t>
            </a:r>
            <a:r>
              <a:rPr lang="en-US" dirty="0" smtClean="0"/>
              <a:t> </a:t>
            </a:r>
            <a:r>
              <a:rPr lang="en-US" dirty="0" err="1" smtClean="0"/>
              <a:t>réussi</a:t>
            </a:r>
            <a:r>
              <a:rPr lang="en-US" dirty="0" smtClean="0"/>
              <a:t>		</a:t>
            </a:r>
            <a:r>
              <a:rPr lang="en-US" dirty="0"/>
              <a:t>______________, ________________, ________________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J’ai</a:t>
            </a:r>
            <a:r>
              <a:rPr lang="en-US" dirty="0" smtClean="0"/>
              <a:t> </a:t>
            </a:r>
            <a:r>
              <a:rPr lang="en-US" dirty="0" err="1" smtClean="0"/>
              <a:t>maigri</a:t>
            </a:r>
            <a:r>
              <a:rPr lang="en-US" dirty="0" smtClean="0"/>
              <a:t>			</a:t>
            </a:r>
            <a:r>
              <a:rPr lang="en-US" dirty="0"/>
              <a:t>______________, ________________, ________________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33725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 from present to past.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6432" y="1687133"/>
            <a:ext cx="4963612" cy="4495897"/>
          </a:xfrm>
        </p:spPr>
        <p:txBody>
          <a:bodyPr>
            <a:normAutofit fontScale="3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4800" b="1" dirty="0" smtClean="0"/>
              <a:t>Je </a:t>
            </a:r>
            <a:r>
              <a:rPr lang="en-US" sz="4800" b="1" dirty="0" err="1" smtClean="0"/>
              <a:t>marche</a:t>
            </a:r>
            <a:r>
              <a:rPr lang="en-US" sz="4800" b="1" dirty="0" smtClean="0"/>
              <a:t>.			__________________</a:t>
            </a:r>
          </a:p>
          <a:p>
            <a:pPr marL="0" indent="0">
              <a:lnSpc>
                <a:spcPct val="120000"/>
              </a:lnSpc>
              <a:buNone/>
            </a:pPr>
            <a:endParaRPr lang="en-US" sz="4800" b="1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4800" b="1" dirty="0" smtClean="0"/>
              <a:t>Elle </a:t>
            </a:r>
            <a:r>
              <a:rPr lang="en-US" sz="4800" b="1" dirty="0" err="1" smtClean="0"/>
              <a:t>parle</a:t>
            </a:r>
            <a:r>
              <a:rPr lang="en-US" sz="4800" b="1" dirty="0" smtClean="0"/>
              <a:t>.			</a:t>
            </a:r>
            <a:r>
              <a:rPr lang="en-US" sz="4800" b="1" dirty="0"/>
              <a:t>__________________</a:t>
            </a:r>
          </a:p>
          <a:p>
            <a:pPr marL="0" indent="0">
              <a:lnSpc>
                <a:spcPct val="120000"/>
              </a:lnSpc>
              <a:buNone/>
            </a:pPr>
            <a:endParaRPr lang="en-US" sz="4800" b="1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4800" b="1" dirty="0" smtClean="0"/>
              <a:t>Nous </a:t>
            </a:r>
            <a:r>
              <a:rPr lang="en-US" sz="4800" b="1" dirty="0" err="1" smtClean="0"/>
              <a:t>rendons</a:t>
            </a:r>
            <a:r>
              <a:rPr lang="en-US" sz="4800" b="1" dirty="0" smtClean="0"/>
              <a:t>.			__________________</a:t>
            </a:r>
            <a:endParaRPr lang="en-US" sz="4800" b="1" dirty="0"/>
          </a:p>
          <a:p>
            <a:pPr marL="0" indent="0">
              <a:lnSpc>
                <a:spcPct val="120000"/>
              </a:lnSpc>
              <a:buNone/>
            </a:pPr>
            <a:endParaRPr lang="en-US" sz="4800" b="1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sz="4800" b="1" dirty="0" err="1" smtClean="0"/>
              <a:t>Vous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entendez</a:t>
            </a:r>
            <a:r>
              <a:rPr lang="en-US" sz="4800" b="1" dirty="0" smtClean="0"/>
              <a:t>.		</a:t>
            </a:r>
            <a:r>
              <a:rPr lang="en-US" sz="4800" b="1" dirty="0"/>
              <a:t>__________________</a:t>
            </a:r>
          </a:p>
          <a:p>
            <a:pPr marL="0" indent="0">
              <a:lnSpc>
                <a:spcPct val="120000"/>
              </a:lnSpc>
              <a:buNone/>
            </a:pPr>
            <a:endParaRPr lang="en-US" sz="4800" b="1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sz="4800" b="1" dirty="0" smtClean="0"/>
              <a:t>Il </a:t>
            </a:r>
            <a:r>
              <a:rPr lang="en-US" sz="4800" b="1" dirty="0" err="1" smtClean="0"/>
              <a:t>finit</a:t>
            </a:r>
            <a:r>
              <a:rPr lang="en-US" sz="4800" b="1" dirty="0" smtClean="0"/>
              <a:t>.				__________________</a:t>
            </a:r>
            <a:endParaRPr lang="en-US" sz="4800" b="1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4800" b="1" dirty="0" smtClean="0"/>
              <a:t>	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4800" b="1" dirty="0" err="1" smtClean="0"/>
              <a:t>Tu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remplis</a:t>
            </a:r>
            <a:r>
              <a:rPr lang="en-US" sz="4800" b="1" dirty="0" smtClean="0"/>
              <a:t>.			</a:t>
            </a:r>
            <a:r>
              <a:rPr lang="en-US" sz="4800" b="1" dirty="0"/>
              <a:t>__________________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7656023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1284" y="1930400"/>
            <a:ext cx="8596668" cy="388077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I worked			___________________________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He has finished	</a:t>
            </a:r>
            <a:r>
              <a:rPr lang="en-US" dirty="0"/>
              <a:t> </a:t>
            </a:r>
            <a:r>
              <a:rPr lang="en-US" dirty="0" smtClean="0"/>
              <a:t>___________________________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We did play		</a:t>
            </a:r>
            <a:r>
              <a:rPr lang="en-US" dirty="0"/>
              <a:t> </a:t>
            </a:r>
            <a:r>
              <a:rPr lang="en-US" dirty="0" smtClean="0"/>
              <a:t>___________________________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He has grown up.	</a:t>
            </a:r>
            <a:r>
              <a:rPr lang="en-US" dirty="0"/>
              <a:t> </a:t>
            </a:r>
            <a:r>
              <a:rPr lang="en-US" dirty="0" smtClean="0"/>
              <a:t>___________________________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 waited.			</a:t>
            </a:r>
            <a:r>
              <a:rPr lang="en-US" dirty="0"/>
              <a:t> </a:t>
            </a:r>
            <a:r>
              <a:rPr lang="en-US" dirty="0" smtClean="0"/>
              <a:t>___________________________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We have chosen.	</a:t>
            </a:r>
            <a:r>
              <a:rPr lang="en-US" dirty="0"/>
              <a:t> 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551408560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IRREGULARS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4057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*Not all English verbs can just add -</a:t>
            </a:r>
            <a:r>
              <a:rPr lang="en-US" dirty="0" err="1" smtClean="0"/>
              <a:t>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walk – I walked, I have walked, I did walk    (-ED family)</a:t>
            </a:r>
          </a:p>
          <a:p>
            <a:endParaRPr lang="en-US" dirty="0"/>
          </a:p>
          <a:p>
            <a:r>
              <a:rPr lang="en-US" dirty="0" smtClean="0"/>
              <a:t>To speak- I </a:t>
            </a:r>
            <a:r>
              <a:rPr lang="en-US" i="1" dirty="0" smtClean="0"/>
              <a:t>spoke</a:t>
            </a:r>
            <a:r>
              <a:rPr lang="en-US" dirty="0" smtClean="0"/>
              <a:t>, I have </a:t>
            </a:r>
            <a:r>
              <a:rPr lang="en-US" i="1" dirty="0" smtClean="0"/>
              <a:t>spoken</a:t>
            </a:r>
            <a:r>
              <a:rPr lang="en-US" dirty="0" smtClean="0"/>
              <a:t>, I did speak      (-EN family)</a:t>
            </a:r>
          </a:p>
          <a:p>
            <a:endParaRPr lang="en-US" dirty="0"/>
          </a:p>
          <a:p>
            <a:r>
              <a:rPr lang="en-US" dirty="0" smtClean="0"/>
              <a:t>To drink- I </a:t>
            </a:r>
            <a:r>
              <a:rPr lang="en-US" i="1" dirty="0" smtClean="0"/>
              <a:t>drank</a:t>
            </a:r>
            <a:r>
              <a:rPr lang="en-US" dirty="0" smtClean="0"/>
              <a:t>, I have </a:t>
            </a:r>
            <a:r>
              <a:rPr lang="en-US" i="1" dirty="0" smtClean="0"/>
              <a:t>drunk</a:t>
            </a:r>
            <a:r>
              <a:rPr lang="en-US" dirty="0" smtClean="0"/>
              <a:t>, I did drink         (internal vowel change)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48224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all French verbs follow the same passé </a:t>
            </a:r>
            <a:r>
              <a:rPr lang="en-US" dirty="0" err="1" smtClean="0"/>
              <a:t>composé</a:t>
            </a:r>
            <a:r>
              <a:rPr lang="en-US" dirty="0" smtClean="0"/>
              <a:t>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Mettre</a:t>
            </a:r>
            <a:r>
              <a:rPr lang="en-US" dirty="0" smtClean="0"/>
              <a:t> goes to “</a:t>
            </a:r>
            <a:r>
              <a:rPr lang="en-US" dirty="0" err="1" smtClean="0"/>
              <a:t>mis</a:t>
            </a:r>
            <a:r>
              <a:rPr lang="en-US" dirty="0" smtClean="0"/>
              <a:t>” and not </a:t>
            </a:r>
            <a:r>
              <a:rPr lang="en-US" strike="sngStrike" dirty="0" err="1" smtClean="0"/>
              <a:t>mettu</a:t>
            </a:r>
            <a:endParaRPr lang="en-US" strike="sngStrike" dirty="0" smtClean="0"/>
          </a:p>
          <a:p>
            <a:r>
              <a:rPr lang="en-US" dirty="0" err="1" smtClean="0"/>
              <a:t>Voir</a:t>
            </a:r>
            <a:r>
              <a:rPr lang="en-US" dirty="0" smtClean="0"/>
              <a:t> goes to “vu” and not </a:t>
            </a:r>
            <a:r>
              <a:rPr lang="en-US" strike="sngStrike" dirty="0" err="1" smtClean="0"/>
              <a:t>voi</a:t>
            </a:r>
            <a:endParaRPr lang="en-US" strike="sngStrike" dirty="0" smtClean="0"/>
          </a:p>
          <a:p>
            <a:endParaRPr lang="en-US" strike="sngStrike" dirty="0"/>
          </a:p>
          <a:p>
            <a:endParaRPr lang="en-US" strike="sngStrike" smtClean="0"/>
          </a:p>
          <a:p>
            <a:endParaRPr lang="en-US" strike="sngStrike" dirty="0" smtClean="0"/>
          </a:p>
          <a:p>
            <a:r>
              <a:rPr lang="en-US" dirty="0" smtClean="0"/>
              <a:t>From now on when I teach a verb, I will also give you the participle, just in case it’s irregular, so that you can memorize them together.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009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verbs?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They’re the only category of word one that can be sentences on their own</a:t>
            </a:r>
          </a:p>
          <a:p>
            <a:r>
              <a:rPr lang="en-US" dirty="0" smtClean="0"/>
              <a:t>I was walking = full sentence</a:t>
            </a:r>
          </a:p>
          <a:p>
            <a:r>
              <a:rPr lang="en-US" dirty="0" smtClean="0"/>
              <a:t>Big brown = not a full sentence</a:t>
            </a:r>
          </a:p>
          <a:p>
            <a:r>
              <a:rPr lang="en-US" sz="2400" b="1" dirty="0" smtClean="0"/>
              <a:t>They’re the most essential for storytelling</a:t>
            </a:r>
          </a:p>
          <a:p>
            <a:r>
              <a:rPr lang="en-US" sz="1600" dirty="0" smtClean="0"/>
              <a:t>It’s really hard to tell someone what’s happening/what happened without describing the actual actions</a:t>
            </a:r>
          </a:p>
        </p:txBody>
      </p:sp>
    </p:spTree>
    <p:extLst>
      <p:ext uri="{BB962C8B-B14F-4D97-AF65-F5344CB8AC3E}">
        <p14:creationId xmlns:p14="http://schemas.microsoft.com/office/powerpoint/2010/main" val="336841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make sure you’re following…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Hit me with some examples of verbs in English.</a:t>
            </a:r>
          </a:p>
          <a:p>
            <a:r>
              <a:rPr lang="en-US" dirty="0" smtClean="0"/>
              <a:t>For good measure, give me different forms of the word. Tell me what the spelling would be for the past or future tense.</a:t>
            </a:r>
          </a:p>
          <a:p>
            <a:r>
              <a:rPr lang="en-US" dirty="0" smtClean="0"/>
              <a:t>Another way to think about it: you are playing scrabble. What letters can you add to make the word longer?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70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467</TotalTime>
  <Words>3538</Words>
  <Application>Microsoft Office PowerPoint</Application>
  <PresentationFormat>Widescreen</PresentationFormat>
  <Paragraphs>601</Paragraphs>
  <Slides>78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78</vt:i4>
      </vt:variant>
    </vt:vector>
  </HeadingPairs>
  <TitlesOfParts>
    <vt:vector size="83" baseType="lpstr">
      <vt:lpstr>Arial</vt:lpstr>
      <vt:lpstr>Calibri</vt:lpstr>
      <vt:lpstr>Trebuchet MS</vt:lpstr>
      <vt:lpstr>Wingdings 3</vt:lpstr>
      <vt:lpstr>Facet</vt:lpstr>
      <vt:lpstr>How do you learn and teach a language?</vt:lpstr>
      <vt:lpstr>Imagine you had to teach someone English.</vt:lpstr>
      <vt:lpstr>Come up to the board and write any 5 words in English.</vt:lpstr>
      <vt:lpstr>Can we put those random words into categories by similarity?</vt:lpstr>
      <vt:lpstr>Luckily, if you’re not sure, language teachers have this figured out.</vt:lpstr>
      <vt:lpstr>Those words were grouped that way because all words within the same category play by the same rules.</vt:lpstr>
      <vt:lpstr>Which of those categories do we start with?</vt:lpstr>
      <vt:lpstr>Why verbs?</vt:lpstr>
      <vt:lpstr>To make sure you’re following…</vt:lpstr>
      <vt:lpstr>We need a verb to use as a model to introduce us to the wonderful world of verbs</vt:lpstr>
      <vt:lpstr>Think of all the different possible ways to express “to walk” for different times and people.</vt:lpstr>
      <vt:lpstr>What is the difference between all of those forms?</vt:lpstr>
      <vt:lpstr>Which one of these many forms would you teach first?</vt:lpstr>
      <vt:lpstr>Most language classes begin with the present because you can use it to discuss things you do in general and things you are doing right now.</vt:lpstr>
      <vt:lpstr>So…how do we get from “to walk” to all of those different forms?</vt:lpstr>
      <vt:lpstr>The rules:</vt:lpstr>
      <vt:lpstr>You often see them in a table like this.</vt:lpstr>
      <vt:lpstr>Do a few on your own</vt:lpstr>
      <vt:lpstr>Do a few on your own</vt:lpstr>
      <vt:lpstr>Let’s get irregular. Try applying the rules we just established to these and see what happens.</vt:lpstr>
      <vt:lpstr>Learners of English might even do a worksheet like this one:</vt:lpstr>
      <vt:lpstr>Let’s sum this up.</vt:lpstr>
      <vt:lpstr>Some final questions</vt:lpstr>
      <vt:lpstr>Warmup</vt:lpstr>
      <vt:lpstr>Yesterday, we learned there were families of English verbs.</vt:lpstr>
      <vt:lpstr>Today, we are going to talk about the French verbs that are the most “normal”</vt:lpstr>
      <vt:lpstr>English has “base form” verbs that start with “to _________”</vt:lpstr>
      <vt:lpstr>In French, those base forms are a single word. How many –ER verbs can you name?</vt:lpstr>
      <vt:lpstr>What are the rules we need to apply in order to use “regarder?”</vt:lpstr>
      <vt:lpstr>The rules:</vt:lpstr>
      <vt:lpstr>Here’s your end product: a French ER verb in the present tense.</vt:lpstr>
      <vt:lpstr>Can someone come up and do one for us?</vt:lpstr>
      <vt:lpstr>Comparing to English: which is easier?</vt:lpstr>
      <vt:lpstr>Let’s compare more. Remember looking at all the forms of an English verb?</vt:lpstr>
      <vt:lpstr>Let’s do the same for French.</vt:lpstr>
      <vt:lpstr>Let’s compare again.</vt:lpstr>
      <vt:lpstr>French achieves this by rolling multiple forms into one.</vt:lpstr>
      <vt:lpstr>We got off topic there for a while. Let’s return to regular French –ER verbs.</vt:lpstr>
      <vt:lpstr>What we now have to realize is that every form of this verb means 3 things in English.</vt:lpstr>
      <vt:lpstr>Remember when we did a worksheet for English learners? Now let’s do that in French.</vt:lpstr>
      <vt:lpstr>Final note: it’s very tempting to try to translate English word-for-word into French.</vt:lpstr>
      <vt:lpstr>Warmup: remember English verb families?</vt:lpstr>
      <vt:lpstr>Today we will discuss the 2nd verb family, -RE verbs.</vt:lpstr>
      <vt:lpstr>You conjugate them a lot like –ER verbs.</vt:lpstr>
      <vt:lpstr>Fill it in on your important verb sheet</vt:lpstr>
      <vt:lpstr>Let’s talk pronunciation.</vt:lpstr>
      <vt:lpstr>Try a few!</vt:lpstr>
      <vt:lpstr>Try a few!</vt:lpstr>
      <vt:lpstr>Grab a whiteboard, marker, and eraser. (1 per person)</vt:lpstr>
      <vt:lpstr>The final major verb family is -IR verbs.</vt:lpstr>
      <vt:lpstr>-IR verbs</vt:lpstr>
      <vt:lpstr>Here are the most common –IR verbs for conversation, and the ones I’ll quiz you on.</vt:lpstr>
      <vt:lpstr>Present tense endings:</vt:lpstr>
      <vt:lpstr>Pronounciation</vt:lpstr>
      <vt:lpstr>PowerPoint Presentation</vt:lpstr>
      <vt:lpstr>You know what it is</vt:lpstr>
      <vt:lpstr>*There are also a lot of irregular –IR verbs that conjugate like –RE or –ER verbs:</vt:lpstr>
      <vt:lpstr>Grab a whiteboard, marker, and eraser. (1 per person)</vt:lpstr>
      <vt:lpstr>Trouvez un “whiteboard” ! </vt:lpstr>
      <vt:lpstr>Avoir</vt:lpstr>
      <vt:lpstr>What does “avoir” mean? Can we remember how to conjugate it?</vt:lpstr>
      <vt:lpstr>Traduisez les phrases avec vos partenaires.</vt:lpstr>
      <vt:lpstr>Do we know how to make those sentences negative?</vt:lpstr>
      <vt:lpstr>Formula</vt:lpstr>
      <vt:lpstr>Fill in Green Avoir sheet together</vt:lpstr>
      <vt:lpstr>What is a verb? Give an example in English and French.</vt:lpstr>
      <vt:lpstr>How do we show when a verb is happening?</vt:lpstr>
      <vt:lpstr>Let’s focus on what we do to a verb in English to show that it is COMPLETE and in the past.</vt:lpstr>
      <vt:lpstr>Once again, all three of those meanings boil down to just one form in French.</vt:lpstr>
      <vt:lpstr>How do you make the passé composé?</vt:lpstr>
      <vt:lpstr>PowerPoint Presentation</vt:lpstr>
      <vt:lpstr>Which of the three forms does the French look most like?</vt:lpstr>
      <vt:lpstr>Translate</vt:lpstr>
      <vt:lpstr>Go from present to past.</vt:lpstr>
      <vt:lpstr>Translate</vt:lpstr>
      <vt:lpstr>IRREGULARS</vt:lpstr>
      <vt:lpstr>*Not all English verbs can just add -ed</vt:lpstr>
      <vt:lpstr>Not all French verbs follow the same passé composé rules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use verbs in Spanish and English</dc:title>
  <dc:creator>senorcardgagemortgage@gmail.com</dc:creator>
  <cp:lastModifiedBy>senorcardgagemortgage@gmail.com</cp:lastModifiedBy>
  <cp:revision>215</cp:revision>
  <dcterms:created xsi:type="dcterms:W3CDTF">2016-07-16T15:11:02Z</dcterms:created>
  <dcterms:modified xsi:type="dcterms:W3CDTF">2016-10-02T20:41:30Z</dcterms:modified>
</cp:coreProperties>
</file>